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79" r:id="rId4"/>
    <p:sldId id="258" r:id="rId5"/>
    <p:sldId id="288" r:id="rId6"/>
    <p:sldId id="259" r:id="rId7"/>
    <p:sldId id="260" r:id="rId8"/>
    <p:sldId id="275" r:id="rId9"/>
    <p:sldId id="278" r:id="rId10"/>
    <p:sldId id="262" r:id="rId11"/>
    <p:sldId id="263" r:id="rId12"/>
    <p:sldId id="282" r:id="rId13"/>
    <p:sldId id="264" r:id="rId14"/>
    <p:sldId id="265" r:id="rId15"/>
    <p:sldId id="283" r:id="rId16"/>
    <p:sldId id="266" r:id="rId17"/>
    <p:sldId id="284" r:id="rId18"/>
    <p:sldId id="267" r:id="rId19"/>
    <p:sldId id="280" r:id="rId20"/>
    <p:sldId id="268" r:id="rId21"/>
    <p:sldId id="269" r:id="rId22"/>
    <p:sldId id="270" r:id="rId23"/>
    <p:sldId id="273" r:id="rId24"/>
    <p:sldId id="272" r:id="rId25"/>
    <p:sldId id="281" r:id="rId26"/>
    <p:sldId id="271" r:id="rId27"/>
    <p:sldId id="285" r:id="rId28"/>
    <p:sldId id="286" r:id="rId29"/>
    <p:sldId id="28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gli Chen" initials="SC" lastIdx="1" clrIdx="0">
    <p:extLst>
      <p:ext uri="{19B8F6BF-5375-455C-9EA6-DF929625EA0E}">
        <p15:presenceInfo xmlns:p15="http://schemas.microsoft.com/office/powerpoint/2012/main" userId="8d3f8af72bde7e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ED9DFB-2772-4225-A065-CC04D73396E5}" v="3" dt="2019-09-26T17:05:28.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58395" autoAdjust="0"/>
  </p:normalViewPr>
  <p:slideViewPr>
    <p:cSldViewPr snapToGrid="0">
      <p:cViewPr>
        <p:scale>
          <a:sx n="60" d="100"/>
          <a:sy n="60" d="100"/>
        </p:scale>
        <p:origin x="195"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gli Chen" userId="8d3f8af72bde7ea8" providerId="LiveId" clId="{70ED9DFB-2772-4225-A065-CC04D73396E5}"/>
    <pc:docChg chg="undo custSel mod addSld modSld">
      <pc:chgData name="Shangli Chen" userId="8d3f8af72bde7ea8" providerId="LiveId" clId="{70ED9DFB-2772-4225-A065-CC04D73396E5}" dt="2019-09-26T17:05:34.044" v="9" actId="403"/>
      <pc:docMkLst>
        <pc:docMk/>
      </pc:docMkLst>
      <pc:sldChg chg="addSp delSp modSp add mod setBg">
        <pc:chgData name="Shangli Chen" userId="8d3f8af72bde7ea8" providerId="LiveId" clId="{70ED9DFB-2772-4225-A065-CC04D73396E5}" dt="2019-09-26T17:05:34.044" v="9" actId="403"/>
        <pc:sldMkLst>
          <pc:docMk/>
          <pc:sldMk cId="243523714" sldId="288"/>
        </pc:sldMkLst>
        <pc:spChg chg="add del mod">
          <ac:chgData name="Shangli Chen" userId="8d3f8af72bde7ea8" providerId="LiveId" clId="{70ED9DFB-2772-4225-A065-CC04D73396E5}" dt="2019-09-26T17:05:34.044" v="9" actId="403"/>
          <ac:spMkLst>
            <pc:docMk/>
            <pc:sldMk cId="243523714" sldId="288"/>
            <ac:spMk id="2" creationId="{1896E27B-6D23-4471-B4E6-25392083DBED}"/>
          </ac:spMkLst>
        </pc:spChg>
        <pc:spChg chg="del">
          <ac:chgData name="Shangli Chen" userId="8d3f8af72bde7ea8" providerId="LiveId" clId="{70ED9DFB-2772-4225-A065-CC04D73396E5}" dt="2019-09-26T17:04:43.635" v="1"/>
          <ac:spMkLst>
            <pc:docMk/>
            <pc:sldMk cId="243523714" sldId="288"/>
            <ac:spMk id="3" creationId="{8E1E52D0-D7DE-4ABD-A5C2-1897A7AADBE6}"/>
          </ac:spMkLst>
        </pc:spChg>
        <pc:spChg chg="add del">
          <ac:chgData name="Shangli Chen" userId="8d3f8af72bde7ea8" providerId="LiveId" clId="{70ED9DFB-2772-4225-A065-CC04D73396E5}" dt="2019-09-26T17:04:49.304" v="3" actId="26606"/>
          <ac:spMkLst>
            <pc:docMk/>
            <pc:sldMk cId="243523714" sldId="288"/>
            <ac:spMk id="21" creationId="{21029ED5-F105-4DD2-99C8-1E4422817978}"/>
          </ac:spMkLst>
        </pc:spChg>
        <pc:spChg chg="add del">
          <ac:chgData name="Shangli Chen" userId="8d3f8af72bde7ea8" providerId="LiveId" clId="{70ED9DFB-2772-4225-A065-CC04D73396E5}" dt="2019-09-26T17:04:49.304" v="3" actId="26606"/>
          <ac:spMkLst>
            <pc:docMk/>
            <pc:sldMk cId="243523714" sldId="288"/>
            <ac:spMk id="34" creationId="{5C9652B3-A450-4ED6-8FBF-F536BA60B4D8}"/>
          </ac:spMkLst>
        </pc:spChg>
        <pc:grpChg chg="add del">
          <ac:chgData name="Shangli Chen" userId="8d3f8af72bde7ea8" providerId="LiveId" clId="{70ED9DFB-2772-4225-A065-CC04D73396E5}" dt="2019-09-26T17:04:49.304" v="3" actId="26606"/>
          <ac:grpSpMkLst>
            <pc:docMk/>
            <pc:sldMk cId="243523714" sldId="288"/>
            <ac:grpSpMk id="9" creationId="{6CE6E43D-FC44-4F15-89C6-7C08E9BDC3FF}"/>
          </ac:grpSpMkLst>
        </pc:grpChg>
        <pc:grpChg chg="add del">
          <ac:chgData name="Shangli Chen" userId="8d3f8af72bde7ea8" providerId="LiveId" clId="{70ED9DFB-2772-4225-A065-CC04D73396E5}" dt="2019-09-26T17:04:49.304" v="3" actId="26606"/>
          <ac:grpSpMkLst>
            <pc:docMk/>
            <pc:sldMk cId="243523714" sldId="288"/>
            <ac:grpSpMk id="23" creationId="{2D621E68-BF28-4A1C-B1A2-4E55E139E79A}"/>
          </ac:grpSpMkLst>
        </pc:grpChg>
        <pc:picChg chg="add mod">
          <ac:chgData name="Shangli Chen" userId="8d3f8af72bde7ea8" providerId="LiveId" clId="{70ED9DFB-2772-4225-A065-CC04D73396E5}" dt="2019-09-26T17:05:20.854" v="7" actId="1076"/>
          <ac:picMkLst>
            <pc:docMk/>
            <pc:sldMk cId="243523714" sldId="288"/>
            <ac:picMk id="4" creationId="{69FC4C9C-3EDA-4E77-A443-C87E9A12D16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7CB43-08F4-4D2B-98A8-A75B27E4D259}" type="datetimeFigureOut">
              <a:rPr lang="en-US" smtClean="0"/>
              <a:t>9/26/2019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773C41-250D-4648-BA37-AE50C062D461}" type="slidenum">
              <a:rPr lang="en-US" smtClean="0"/>
              <a:t>‹#›</a:t>
            </a:fld>
            <a:endParaRPr lang="en-US"/>
          </a:p>
        </p:txBody>
      </p:sp>
    </p:spTree>
    <p:extLst>
      <p:ext uri="{BB962C8B-B14F-4D97-AF65-F5344CB8AC3E}">
        <p14:creationId xmlns:p14="http://schemas.microsoft.com/office/powerpoint/2010/main" val="1013200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773C41-250D-4648-BA37-AE50C062D461}" type="slidenum">
              <a:rPr lang="en-US" smtClean="0"/>
              <a:t>6</a:t>
            </a:fld>
            <a:endParaRPr lang="en-US"/>
          </a:p>
        </p:txBody>
      </p:sp>
    </p:spTree>
    <p:extLst>
      <p:ext uri="{BB962C8B-B14F-4D97-AF65-F5344CB8AC3E}">
        <p14:creationId xmlns:p14="http://schemas.microsoft.com/office/powerpoint/2010/main" val="1039228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model economy is populated by overlapping generations of two-period lived agents who work in the first period and live off savings in the second period.</a:t>
            </a:r>
          </a:p>
          <a:p>
            <a:r>
              <a:rPr lang="en-US" sz="1200" b="0" i="0" u="none" strike="noStrike" kern="1200" baseline="0" dirty="0">
                <a:solidFill>
                  <a:schemeClr val="tx1"/>
                </a:solidFill>
                <a:latin typeface="+mn-lt"/>
                <a:ea typeface="+mn-ea"/>
                <a:cs typeface="+mn-cs"/>
              </a:rPr>
              <a:t>Preferences are parameterized by the following time-separable utility function: </a:t>
            </a:r>
          </a:p>
          <a:p>
            <a:endParaRPr lang="en-US" sz="1200" b="0" i="0" u="none" strike="noStrike" kern="1200" baseline="0" dirty="0">
              <a:solidFill>
                <a:schemeClr val="tx1"/>
              </a:solidFill>
              <a:latin typeface="+mn-lt"/>
              <a:ea typeface="+mn-ea"/>
              <a:cs typeface="+mn-cs"/>
            </a:endParaRPr>
          </a:p>
          <a:p>
            <a:r>
              <a:rPr lang="en-US" dirty="0"/>
              <a:t>where β is the discount factor and θ is the intertemporal elasticity of substitution in consumption c t . We focus on the case when agents’ savings are nondecreasing in the rate of return, i.e., when θ ≥ 1.</a:t>
            </a:r>
          </a:p>
        </p:txBody>
      </p:sp>
      <p:sp>
        <p:nvSpPr>
          <p:cNvPr id="4" name="Slide Number Placeholder 3"/>
          <p:cNvSpPr>
            <a:spLocks noGrp="1"/>
          </p:cNvSpPr>
          <p:nvPr>
            <p:ph type="sldNum" sz="quarter" idx="5"/>
          </p:nvPr>
        </p:nvSpPr>
        <p:spPr/>
        <p:txBody>
          <a:bodyPr/>
          <a:lstStyle/>
          <a:p>
            <a:fld id="{EB773C41-250D-4648-BA37-AE50C062D461}" type="slidenum">
              <a:rPr lang="en-US" smtClean="0"/>
              <a:t>21</a:t>
            </a:fld>
            <a:endParaRPr lang="en-US"/>
          </a:p>
        </p:txBody>
      </p:sp>
    </p:spTree>
    <p:extLst>
      <p:ext uri="{BB962C8B-B14F-4D97-AF65-F5344CB8AC3E}">
        <p14:creationId xmlns:p14="http://schemas.microsoft.com/office/powerpoint/2010/main" val="1818221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y is output and k and n denote capital and labor, respectively. Capital depreciates fully after one period. In the case of F firms, the input of the manager is equivalent to that of a regular worker and is included in n F . The technology parameter A grows at an exogenous rate z; A t+1 = (1 + z) A t .</a:t>
            </a:r>
          </a:p>
        </p:txBody>
      </p:sp>
      <p:sp>
        <p:nvSpPr>
          <p:cNvPr id="4" name="Slide Number Placeholder 3"/>
          <p:cNvSpPr>
            <a:spLocks noGrp="1"/>
          </p:cNvSpPr>
          <p:nvPr>
            <p:ph type="sldNum" sz="quarter" idx="5"/>
          </p:nvPr>
        </p:nvSpPr>
        <p:spPr/>
        <p:txBody>
          <a:bodyPr/>
          <a:lstStyle/>
          <a:p>
            <a:fld id="{EB773C41-250D-4648-BA37-AE50C062D461}" type="slidenum">
              <a:rPr lang="en-US" smtClean="0"/>
              <a:t>22</a:t>
            </a:fld>
            <a:endParaRPr lang="en-US"/>
          </a:p>
        </p:txBody>
      </p:sp>
    </p:spTree>
    <p:extLst>
      <p:ext uri="{BB962C8B-B14F-4D97-AF65-F5344CB8AC3E}">
        <p14:creationId xmlns:p14="http://schemas.microsoft.com/office/powerpoint/2010/main" val="384136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long as the employment share of the E firms ( N Et / N t ) increases during the transition, the country’s foreign surplus per efficiency unit, B t /( A t N t ), increases. When the transition is completed (in period T, say) and all workers are employed by E firms ( N ET / N T = 1), the net foreign surplus becomes B T = ( ζ W (1 − α) κ Fα −1 /((1 + z)(1 + ν)) − η) κ Fα AT N T . If E firms are sufficiently credit constrained (i.e., if η is low), then the transition necessarily ends with a positive net foreign position.</a:t>
            </a:r>
          </a:p>
          <a:p>
            <a:r>
              <a:rPr lang="en-US" dirty="0"/>
              <a:t>The intuition for the growing foreign surplus is that as employment is reallocated towards the more productive E firms, investment in the financially integrated F firms shrinks. Hence, the demand for domestic borrowing falls and banks must shift their portfolio towards foreign bonds.</a:t>
            </a:r>
          </a:p>
          <a:p>
            <a:r>
              <a:rPr lang="en-US" dirty="0"/>
              <a:t>Next, consider the country’s investment. Suppose, for simplicity, that z = ν = 0. Then every worker who is shifted from an F firm to an E firm works with less</a:t>
            </a:r>
          </a:p>
          <a:p>
            <a:r>
              <a:rPr lang="en-US" dirty="0"/>
              <a:t>capital. Therefore, domestic investment falls during the transition</a:t>
            </a:r>
          </a:p>
        </p:txBody>
      </p:sp>
      <p:sp>
        <p:nvSpPr>
          <p:cNvPr id="4" name="Slide Number Placeholder 3"/>
          <p:cNvSpPr>
            <a:spLocks noGrp="1"/>
          </p:cNvSpPr>
          <p:nvPr>
            <p:ph type="sldNum" sz="quarter" idx="5"/>
          </p:nvPr>
        </p:nvSpPr>
        <p:spPr/>
        <p:txBody>
          <a:bodyPr/>
          <a:lstStyle/>
          <a:p>
            <a:fld id="{EB773C41-250D-4648-BA37-AE50C062D461}" type="slidenum">
              <a:rPr lang="en-US" smtClean="0"/>
              <a:t>23</a:t>
            </a:fld>
            <a:endParaRPr lang="en-US"/>
          </a:p>
        </p:txBody>
      </p:sp>
    </p:spTree>
    <p:extLst>
      <p:ext uri="{BB962C8B-B14F-4D97-AF65-F5344CB8AC3E}">
        <p14:creationId xmlns:p14="http://schemas.microsoft.com/office/powerpoint/2010/main" val="505838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Section IID, we noted that the theory predicts falling investment rates during the transition. Different from a standard neoclassical growth model, the investment rate does not fall in our theory because of capital deepening bringing about decreasing returns. Rather, the fall is due to a composition effect: financially constrained firms—which have a lower capital-output ratio—expand, while financially unconstrained firms' contract. However, in the Chinese experience there is no evidence of a falling investment rate</a:t>
            </a:r>
          </a:p>
          <a:p>
            <a:endParaRPr lang="en-US" dirty="0"/>
          </a:p>
          <a:p>
            <a:r>
              <a:rPr lang="en-US" dirty="0"/>
              <a:t>We incorporate financial development into our theory by letting the iceberg</a:t>
            </a:r>
          </a:p>
          <a:p>
            <a:r>
              <a:rPr lang="en-US" dirty="0"/>
              <a:t>intermediation cost, ξ, fall over time, causing a decrease in the lending rate</a:t>
            </a:r>
          </a:p>
          <a:p>
            <a:r>
              <a:rPr lang="en-US" dirty="0"/>
              <a:t>R t l = R/ (1 − ξ t ) . Ceteris paribus, a reduction in ξ and R t l pushes up wages and capital-</a:t>
            </a:r>
          </a:p>
          <a:p>
            <a:r>
              <a:rPr lang="en-US" dirty="0"/>
              <a:t>labor ratios in both E and F firms. The reduction in ξ over time can offset the tendency</a:t>
            </a:r>
          </a:p>
          <a:p>
            <a:r>
              <a:rPr lang="en-US" dirty="0"/>
              <a:t>for the investment rate to fall (and for the average rate of return to increase).</a:t>
            </a:r>
          </a:p>
          <a:p>
            <a:r>
              <a:rPr lang="en-US" dirty="0"/>
              <a:t>Such for of financial development slows transition via two channels: (</a:t>
            </a:r>
            <a:r>
              <a:rPr lang="en-US" dirty="0" err="1"/>
              <a:t>i</a:t>
            </a:r>
            <a:r>
              <a:rPr lang="en-US" dirty="0"/>
              <a:t>) it increases</a:t>
            </a:r>
          </a:p>
          <a:p>
            <a:r>
              <a:rPr lang="en-US" dirty="0"/>
              <a:t>wages, which in turn strengthens the comparative advantage of F firms—entrepreneurs</a:t>
            </a:r>
          </a:p>
          <a:p>
            <a:r>
              <a:rPr lang="en-US" dirty="0"/>
              <a:t>must save more to attract workers from F firms—and (ii) it reduces ρ E and the</a:t>
            </a:r>
          </a:p>
          <a:p>
            <a:r>
              <a:rPr lang="en-US" dirty="0"/>
              <a:t>saving rate of entrepreneurs.26 We will return to the effects of financial development</a:t>
            </a:r>
          </a:p>
          <a:p>
            <a:r>
              <a:rPr lang="en-US" dirty="0"/>
              <a:t>in the next section.</a:t>
            </a:r>
          </a:p>
        </p:txBody>
      </p:sp>
      <p:sp>
        <p:nvSpPr>
          <p:cNvPr id="4" name="Slide Number Placeholder 3"/>
          <p:cNvSpPr>
            <a:spLocks noGrp="1"/>
          </p:cNvSpPr>
          <p:nvPr>
            <p:ph type="sldNum" sz="quarter" idx="5"/>
          </p:nvPr>
        </p:nvSpPr>
        <p:spPr/>
        <p:txBody>
          <a:bodyPr/>
          <a:lstStyle/>
          <a:p>
            <a:fld id="{EB773C41-250D-4648-BA37-AE50C062D461}" type="slidenum">
              <a:rPr lang="en-US" smtClean="0"/>
              <a:t>24</a:t>
            </a:fld>
            <a:endParaRPr lang="en-US"/>
          </a:p>
        </p:txBody>
      </p:sp>
    </p:spTree>
    <p:extLst>
      <p:ext uri="{BB962C8B-B14F-4D97-AF65-F5344CB8AC3E}">
        <p14:creationId xmlns:p14="http://schemas.microsoft.com/office/powerpoint/2010/main" val="621104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theory fits some salient features of the recent Chinese growth experience discussed in Section I. First, in spite of the high investment and growth of industrial</a:t>
            </a:r>
          </a:p>
          <a:p>
            <a:r>
              <a:rPr lang="en-US" dirty="0"/>
              <a:t>production, the rate of return of firms does not fall. Second, E firms—similarly to DPE in China—have a higher TFP and less access to external financing than other firms. This induces a lower capital intensity in E firms than in F firms (Lemma 1)— again in line with the empirical evidence. Moreover, the rate of return to capital is higher in E firms than in F firms, just as in the data DPE are more profitable than SOE. Third, the transition is characterized by factor reallocation from financially integrated firms to entrepreneurial firms, which is similar to the reallocation from SOE to DPE in the data. Fourth, such reallocation leads to an external imbalance— as in the data, the economy runs a sustained foreign surplus. Finally, the model predicts a growing inequality between workers’ wages and entrepreneurial earnings.</a:t>
            </a:r>
          </a:p>
        </p:txBody>
      </p:sp>
      <p:sp>
        <p:nvSpPr>
          <p:cNvPr id="4" name="Slide Number Placeholder 3"/>
          <p:cNvSpPr>
            <a:spLocks noGrp="1"/>
          </p:cNvSpPr>
          <p:nvPr>
            <p:ph type="sldNum" sz="quarter" idx="5"/>
          </p:nvPr>
        </p:nvSpPr>
        <p:spPr/>
        <p:txBody>
          <a:bodyPr/>
          <a:lstStyle/>
          <a:p>
            <a:fld id="{EB773C41-250D-4648-BA37-AE50C062D461}" type="slidenum">
              <a:rPr lang="en-US" smtClean="0"/>
              <a:t>26</a:t>
            </a:fld>
            <a:endParaRPr lang="en-US"/>
          </a:p>
        </p:txBody>
      </p:sp>
    </p:spTree>
    <p:extLst>
      <p:ext uri="{BB962C8B-B14F-4D97-AF65-F5344CB8AC3E}">
        <p14:creationId xmlns:p14="http://schemas.microsoft.com/office/powerpoint/2010/main" val="2002493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argument is controversial, as it attributes a long-standing imbalance to a nominal rigidity, without explaining why the peg of the nominal</a:t>
            </a:r>
          </a:p>
          <a:p>
            <a:r>
              <a:rPr lang="en-US" dirty="0"/>
              <a:t>exchange rate did not trigger an adjustment of the real exchange rate through inflationary pressure</a:t>
            </a:r>
          </a:p>
        </p:txBody>
      </p:sp>
      <p:sp>
        <p:nvSpPr>
          <p:cNvPr id="4" name="Slide Number Placeholder 3"/>
          <p:cNvSpPr>
            <a:spLocks noGrp="1"/>
          </p:cNvSpPr>
          <p:nvPr>
            <p:ph type="sldNum" sz="quarter" idx="5"/>
          </p:nvPr>
        </p:nvSpPr>
        <p:spPr/>
        <p:txBody>
          <a:bodyPr/>
          <a:lstStyle/>
          <a:p>
            <a:fld id="{EB773C41-250D-4648-BA37-AE50C062D461}" type="slidenum">
              <a:rPr lang="en-US" smtClean="0"/>
              <a:t>28</a:t>
            </a:fld>
            <a:endParaRPr lang="en-US"/>
          </a:p>
        </p:txBody>
      </p:sp>
    </p:spTree>
    <p:extLst>
      <p:ext uri="{BB962C8B-B14F-4D97-AF65-F5344CB8AC3E}">
        <p14:creationId xmlns:p14="http://schemas.microsoft.com/office/powerpoint/2010/main" val="367096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The focal points of the theory are financial frictions and reallocation of resources across firms. In our theory, both the sustained return to capital and the foreign surplus arise from the reallocation of capital and labor from less productive externally financed firms to entrepreneurial firms that are more productive but have less access to external financing. As financially integrated firms shrink, a larger proportion of the domestic savings is invested in foreign assets. Thus, the combination of high growth and high investment is consistent with the accumulation of a foreign surplus.</a:t>
            </a:r>
            <a:endParaRPr lang="en-US" dirty="0"/>
          </a:p>
          <a:p>
            <a:endParaRPr lang="en-US" dirty="0"/>
          </a:p>
        </p:txBody>
      </p:sp>
      <p:sp>
        <p:nvSpPr>
          <p:cNvPr id="4" name="Slide Number Placeholder 3"/>
          <p:cNvSpPr>
            <a:spLocks noGrp="1"/>
          </p:cNvSpPr>
          <p:nvPr>
            <p:ph type="sldNum" sz="quarter" idx="5"/>
          </p:nvPr>
        </p:nvSpPr>
        <p:spPr/>
        <p:txBody>
          <a:bodyPr/>
          <a:lstStyle/>
          <a:p>
            <a:fld id="{EB773C41-250D-4648-BA37-AE50C062D461}" type="slidenum">
              <a:rPr lang="en-US" smtClean="0"/>
              <a:t>7</a:t>
            </a:fld>
            <a:endParaRPr lang="en-US"/>
          </a:p>
        </p:txBody>
      </p:sp>
    </p:spTree>
    <p:extLst>
      <p:ext uri="{BB962C8B-B14F-4D97-AF65-F5344CB8AC3E}">
        <p14:creationId xmlns:p14="http://schemas.microsoft.com/office/powerpoint/2010/main" val="3198989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Consistent with this prediction, we find that the net surplus is significantly higher in Chinese provinces</a:t>
            </a:r>
          </a:p>
          <a:p>
            <a:r>
              <a:rPr lang="en-US" sz="1200" b="0" i="0" u="none" strike="noStrike" kern="1200" baseline="0" dirty="0">
                <a:solidFill>
                  <a:schemeClr val="tx1"/>
                </a:solidFill>
                <a:latin typeface="+mn-lt"/>
                <a:ea typeface="+mn-ea"/>
                <a:cs typeface="+mn-cs"/>
              </a:rPr>
              <a:t>in which the employment share of domestic private firms has increased faster.</a:t>
            </a:r>
          </a:p>
          <a:p>
            <a:endParaRPr lang="en-US" sz="1200" b="0" i="0" u="none" strike="noStrike" kern="1200" baseline="0" dirty="0">
              <a:solidFill>
                <a:schemeClr val="tx1"/>
              </a:solidFill>
              <a:latin typeface="+mn-lt"/>
              <a:ea typeface="+mn-ea"/>
              <a:cs typeface="+mn-cs"/>
            </a:endParaRPr>
          </a:p>
          <a:p>
            <a:r>
              <a:rPr lang="en-US" dirty="0"/>
              <a:t>We extend the theory to a two-sector model in which firms can specialize in the production of more or less capital-intensive goods. This extended</a:t>
            </a:r>
          </a:p>
          <a:p>
            <a:r>
              <a:rPr lang="en-US" dirty="0"/>
              <a:t>model predicts that financially constrained firms with high TFP will specialize in labor-intensive activities (even though they have no technological comparative</a:t>
            </a:r>
          </a:p>
          <a:p>
            <a:r>
              <a:rPr lang="en-US" dirty="0"/>
              <a:t>advantage). Thus, the transition proceeds in stages: first low productivity firms retreat into capital-intensive industries, and then they</a:t>
            </a:r>
          </a:p>
          <a:p>
            <a:r>
              <a:rPr lang="en-US" dirty="0"/>
              <a:t>gradually vanish. This is consistent with the observed dynamics of sectoral reallocation in China, where young high-productivity private firms have</a:t>
            </a:r>
          </a:p>
          <a:p>
            <a:r>
              <a:rPr lang="en-US" dirty="0"/>
              <a:t>entered extensively in labor-intensive sectors, while old state-owned firms continue to dominate capital-intensive industries.</a:t>
            </a:r>
          </a:p>
        </p:txBody>
      </p:sp>
      <p:sp>
        <p:nvSpPr>
          <p:cNvPr id="4" name="Slide Number Placeholder 3"/>
          <p:cNvSpPr>
            <a:spLocks noGrp="1"/>
          </p:cNvSpPr>
          <p:nvPr>
            <p:ph type="sldNum" sz="quarter" idx="5"/>
          </p:nvPr>
        </p:nvSpPr>
        <p:spPr/>
        <p:txBody>
          <a:bodyPr/>
          <a:lstStyle/>
          <a:p>
            <a:fld id="{EB773C41-250D-4648-BA37-AE50C062D461}" type="slidenum">
              <a:rPr lang="en-US" smtClean="0"/>
              <a:t>8</a:t>
            </a:fld>
            <a:endParaRPr lang="en-US"/>
          </a:p>
        </p:txBody>
      </p:sp>
    </p:spTree>
    <p:extLst>
      <p:ext uri="{BB962C8B-B14F-4D97-AF65-F5344CB8AC3E}">
        <p14:creationId xmlns:p14="http://schemas.microsoft.com/office/powerpoint/2010/main" val="4270441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economic reforms in December 1978: reduced land collectivization, increased the role of local governments and communities, and experimented with market reforms in a few selected areas.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focus of this paper is on the post-1992 Chinese transition, a period characterized by fast and stable growth and by a pronounced resource reallocation within the manufacturing sector. In spite of very high investment rates (39 percent on average), the rate of return to capital has remained stable: while the aggregate return to capital has fallen slightly (from 28 percent in 1993 to 21 percent in 2005), the rate of return to capital in manufacturing has been increasing since the early 1990s and climbed close to 35 percent in 2003. High corporate returns have not been matched by the return on financial assets available to individual savers: the average real rate of return on bank deposits, the main financial investment of Chinese households, was close to zero during the same period. Wage growth has been lower than growth in output per capita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recent years. Similarly, the labor share of aggregate output fell gradually from59 percent in 1998 to 47 percent in 2007 The falling labor share has contributed to rising inequality even across urban households</a:t>
            </a:r>
          </a:p>
        </p:txBody>
      </p:sp>
      <p:sp>
        <p:nvSpPr>
          <p:cNvPr id="4" name="Slide Number Placeholder 3"/>
          <p:cNvSpPr>
            <a:spLocks noGrp="1"/>
          </p:cNvSpPr>
          <p:nvPr>
            <p:ph type="sldNum" sz="quarter" idx="5"/>
          </p:nvPr>
        </p:nvSpPr>
        <p:spPr/>
        <p:txBody>
          <a:bodyPr/>
          <a:lstStyle/>
          <a:p>
            <a:fld id="{EB773C41-250D-4648-BA37-AE50C062D461}" type="slidenum">
              <a:rPr lang="en-US" smtClean="0"/>
              <a:t>10</a:t>
            </a:fld>
            <a:endParaRPr lang="en-US"/>
          </a:p>
        </p:txBody>
      </p:sp>
    </p:spTree>
    <p:extLst>
      <p:ext uri="{BB962C8B-B14F-4D97-AF65-F5344CB8AC3E}">
        <p14:creationId xmlns:p14="http://schemas.microsoft.com/office/powerpoint/2010/main" val="2807460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reallocation of capital and labor within the manufacturing sector is a focal point of our paper. Figure plots alternative measures of the evolution of the employment share of private enterprises. Our preferred measure is based on annual firm-level surveys conducted by China’s National Bureau of Statistics (NBS), which include the universe of Chinese industrial firms (manufacturing, mining, and construction) with sales over 5 million RMB. The solid line plots the proportion of domestic private enterprises (DPE) as a percent of DPE plus state-owned enterprises (SOE) in the NBS surveys. It shows an increase from 4 percent in 1998 to 56 percent in 2007. This is the most relevant measure for our theory.4 However, it excludes two important firm categories: foreign enterprises (FE) and collectively owned enterprises (COE). Therefore, for completeness, we also report a broader measure of the private employment share, namely, (DPE+FE)/(DPE+FE+SOE+COE); see the dashed line. All measures suggest that the share of DPE was low until 1997 and that most of the transition took place thereafter. This accords well with the political events outlined above.</a:t>
            </a:r>
          </a:p>
        </p:txBody>
      </p:sp>
      <p:sp>
        <p:nvSpPr>
          <p:cNvPr id="4" name="Slide Number Placeholder 3"/>
          <p:cNvSpPr>
            <a:spLocks noGrp="1"/>
          </p:cNvSpPr>
          <p:nvPr>
            <p:ph type="sldNum" sz="quarter" idx="5"/>
          </p:nvPr>
        </p:nvSpPr>
        <p:spPr/>
        <p:txBody>
          <a:bodyPr/>
          <a:lstStyle/>
          <a:p>
            <a:fld id="{EB773C41-250D-4648-BA37-AE50C062D461}" type="slidenum">
              <a:rPr lang="en-US" smtClean="0"/>
              <a:t>11</a:t>
            </a:fld>
            <a:endParaRPr lang="en-US"/>
          </a:p>
        </p:txBody>
      </p:sp>
    </p:spTree>
    <p:extLst>
      <p:ext uri="{BB962C8B-B14F-4D97-AF65-F5344CB8AC3E}">
        <p14:creationId xmlns:p14="http://schemas.microsoft.com/office/powerpoint/2010/main" val="2811866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SOE are, on average, less productive and have better access to external credit than do DPE.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China scores poorly in terms of creditor rights, investor protection, accounting standards, nonperforming loans, and corruption.</a:t>
            </a:r>
          </a:p>
          <a:p>
            <a:r>
              <a:rPr lang="en-US" dirty="0"/>
              <a:t>In this environment, Chinese firms must rely heavily on retained earnings to finance investments and operational costs. Financial repression is far from uniform: private firms are subject to strong discrimination in credit markets. The Chinese banks—mostly state owned—tend to offer easier credit to SOE</a:t>
            </a:r>
          </a:p>
        </p:txBody>
      </p:sp>
      <p:sp>
        <p:nvSpPr>
          <p:cNvPr id="4" name="Slide Number Placeholder 3"/>
          <p:cNvSpPr>
            <a:spLocks noGrp="1"/>
          </p:cNvSpPr>
          <p:nvPr>
            <p:ph type="sldNum" sz="quarter" idx="5"/>
          </p:nvPr>
        </p:nvSpPr>
        <p:spPr/>
        <p:txBody>
          <a:bodyPr/>
          <a:lstStyle/>
          <a:p>
            <a:fld id="{EB773C41-250D-4648-BA37-AE50C062D461}" type="slidenum">
              <a:rPr lang="en-US" smtClean="0"/>
              <a:t>13</a:t>
            </a:fld>
            <a:endParaRPr lang="en-US"/>
          </a:p>
        </p:txBody>
      </p:sp>
    </p:spTree>
    <p:extLst>
      <p:ext uri="{BB962C8B-B14F-4D97-AF65-F5344CB8AC3E}">
        <p14:creationId xmlns:p14="http://schemas.microsoft.com/office/powerpoint/2010/main" val="1553083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Our theory suggests that this development may be due in part to the slow growth of wages relative to entrepreneurial income. The pattern of income inequality across regions can offer some insight. We classify Chinese provinces by the percentage of industrial workers who are employed in DPE. Figure 6 shows a high positive correlation between the Gini coefficient at the provincial level in 2006 and the employment share of DPE: provinces with more private firms have a substantially higher income dispersion.</a:t>
            </a:r>
            <a:endParaRPr lang="en-US" dirty="0"/>
          </a:p>
        </p:txBody>
      </p:sp>
      <p:sp>
        <p:nvSpPr>
          <p:cNvPr id="4" name="Slide Number Placeholder 3"/>
          <p:cNvSpPr>
            <a:spLocks noGrp="1"/>
          </p:cNvSpPr>
          <p:nvPr>
            <p:ph type="sldNum" sz="quarter" idx="5"/>
          </p:nvPr>
        </p:nvSpPr>
        <p:spPr/>
        <p:txBody>
          <a:bodyPr/>
          <a:lstStyle/>
          <a:p>
            <a:fld id="{EB773C41-250D-4648-BA37-AE50C062D461}" type="slidenum">
              <a:rPr lang="en-US" smtClean="0"/>
              <a:t>16</a:t>
            </a:fld>
            <a:endParaRPr lang="en-US"/>
          </a:p>
        </p:txBody>
      </p:sp>
    </p:spTree>
    <p:extLst>
      <p:ext uri="{BB962C8B-B14F-4D97-AF65-F5344CB8AC3E}">
        <p14:creationId xmlns:p14="http://schemas.microsoft.com/office/powerpoint/2010/main" val="382682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reallocation process in manufacturing has an interesting statistical relationship with the accumulation of a foreign surplus and the productivity growth.</a:t>
            </a:r>
          </a:p>
          <a:p>
            <a:r>
              <a:rPr lang="en-US" sz="1200" b="0" i="0" u="none" strike="noStrike" kern="1200" baseline="0" dirty="0">
                <a:solidFill>
                  <a:schemeClr val="tx1"/>
                </a:solidFill>
                <a:latin typeface="+mn-lt"/>
                <a:ea typeface="+mn-ea"/>
                <a:cs typeface="+mn-cs"/>
              </a:rPr>
              <a:t>Consider, first, the foreign surplus.</a:t>
            </a:r>
            <a:endParaRPr lang="en-US" dirty="0"/>
          </a:p>
        </p:txBody>
      </p:sp>
      <p:sp>
        <p:nvSpPr>
          <p:cNvPr id="4" name="Slide Number Placeholder 3"/>
          <p:cNvSpPr>
            <a:spLocks noGrp="1"/>
          </p:cNvSpPr>
          <p:nvPr>
            <p:ph type="sldNum" sz="quarter" idx="5"/>
          </p:nvPr>
        </p:nvSpPr>
        <p:spPr/>
        <p:txBody>
          <a:bodyPr/>
          <a:lstStyle/>
          <a:p>
            <a:fld id="{EB773C41-250D-4648-BA37-AE50C062D461}" type="slidenum">
              <a:rPr lang="en-US" smtClean="0"/>
              <a:t>18</a:t>
            </a:fld>
            <a:endParaRPr lang="en-US"/>
          </a:p>
        </p:txBody>
      </p:sp>
    </p:spTree>
    <p:extLst>
      <p:ext uri="{BB962C8B-B14F-4D97-AF65-F5344CB8AC3E}">
        <p14:creationId xmlns:p14="http://schemas.microsoft.com/office/powerpoint/2010/main" val="374054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country starts from a situation of severe inefficiency, but manages to ignite the engine of reallocation, it has the potential to grow fast</a:t>
            </a:r>
          </a:p>
          <a:p>
            <a:r>
              <a:rPr lang="en-US" dirty="0"/>
              <a:t>over a prolonged transition. The mechanism is like that of models of transition from agriculture to industry: efficient firms can count on a highly elastic supply of factors attracted from the less productive firms.</a:t>
            </a:r>
          </a:p>
          <a:p>
            <a:endParaRPr lang="en-US" dirty="0"/>
          </a:p>
          <a:p>
            <a:r>
              <a:rPr lang="en-US" dirty="0"/>
              <a:t>To analyze such a transition, we construct a model in which firms are heterogeneous in productivity and access to financial markets. High-productivity firms are</a:t>
            </a:r>
          </a:p>
          <a:p>
            <a:r>
              <a:rPr lang="en-US" dirty="0"/>
              <a:t>operated by agents with entrepreneurial skills who are financially constrained and who must rely on retained earnings to finance their investments. Low-productivity firms can survive due to their better access to credit markets, since the growth potential of high-productivity firms is limited by the extent of entrepreneurial savings. If the saving flow is sufficiently large, high-productivity firms outgrow low-productivity ones, progressively driving them out of the market. During the transition, the dynamic equilibrium has AK features: within each type of firm, the rate of return to capital is constant due to labor mobility and to the financial integration of the low productivity firms. Due to a composition effect, the aggregate rate of return to capital actually increases. Moreover, the economy accumulates a foreign surplus. While investments in the expanding firms are financed by the retained earnings of entrepreneurs,</a:t>
            </a:r>
          </a:p>
          <a:p>
            <a:r>
              <a:rPr lang="en-US" dirty="0"/>
              <a:t>wage earners deposit their savings with intermediaries who can invest them in loans to domestic firms and in foreign bonds. As the demand for funds from</a:t>
            </a:r>
          </a:p>
          <a:p>
            <a:r>
              <a:rPr lang="en-US" dirty="0"/>
              <a:t>financially integrated domestic firms declines, a growing share of the intermediated funds must be invested abroad, building a growing foreign surplus. This prediction is consistent with the observation that the difference between deposits and domestic bank loans has been growing substantially, tracking China’s accumulation of foreign reserves (see again Figure 1).</a:t>
            </a:r>
          </a:p>
        </p:txBody>
      </p:sp>
      <p:sp>
        <p:nvSpPr>
          <p:cNvPr id="4" name="Slide Number Placeholder 3"/>
          <p:cNvSpPr>
            <a:spLocks noGrp="1"/>
          </p:cNvSpPr>
          <p:nvPr>
            <p:ph type="sldNum" sz="quarter" idx="5"/>
          </p:nvPr>
        </p:nvSpPr>
        <p:spPr/>
        <p:txBody>
          <a:bodyPr/>
          <a:lstStyle/>
          <a:p>
            <a:fld id="{EB773C41-250D-4648-BA37-AE50C062D461}" type="slidenum">
              <a:rPr lang="en-US" smtClean="0"/>
              <a:t>20</a:t>
            </a:fld>
            <a:endParaRPr lang="en-US"/>
          </a:p>
        </p:txBody>
      </p:sp>
    </p:spTree>
    <p:extLst>
      <p:ext uri="{BB962C8B-B14F-4D97-AF65-F5344CB8AC3E}">
        <p14:creationId xmlns:p14="http://schemas.microsoft.com/office/powerpoint/2010/main" val="3863921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9/26/2019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84C1-B256-4632-8FD7-FFFA1E40CAC8}"/>
              </a:ext>
            </a:extLst>
          </p:cNvPr>
          <p:cNvSpPr>
            <a:spLocks noGrp="1"/>
          </p:cNvSpPr>
          <p:nvPr>
            <p:ph type="ctrTitle"/>
          </p:nvPr>
        </p:nvSpPr>
        <p:spPr>
          <a:xfrm>
            <a:off x="1507067" y="1699997"/>
            <a:ext cx="7766936" cy="1646302"/>
          </a:xfrm>
        </p:spPr>
        <p:txBody>
          <a:bodyPr/>
          <a:lstStyle/>
          <a:p>
            <a:pPr algn="ctr"/>
            <a:r>
              <a:rPr lang="en-US" altLang="zh-CN" sz="6600" b="1" dirty="0">
                <a:solidFill>
                  <a:schemeClr val="tx1"/>
                </a:solidFill>
                <a:latin typeface="Times New Roman" panose="02020603050405020304" pitchFamily="18" charset="0"/>
                <a:cs typeface="Times New Roman" panose="02020603050405020304" pitchFamily="18" charset="0"/>
              </a:rPr>
              <a:t>Growing Like China</a:t>
            </a:r>
            <a:endParaRPr lang="en-US" sz="6600" b="1" dirty="0">
              <a:solidFill>
                <a:schemeClr val="tx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AEA9E2-B3AE-42E7-83D2-975BF91BB469}"/>
              </a:ext>
            </a:extLst>
          </p:cNvPr>
          <p:cNvSpPr>
            <a:spLocks noGrp="1"/>
          </p:cNvSpPr>
          <p:nvPr>
            <p:ph type="subTitle" idx="1"/>
          </p:nvPr>
        </p:nvSpPr>
        <p:spPr>
          <a:xfrm>
            <a:off x="1507067" y="3511702"/>
            <a:ext cx="7766936" cy="2507364"/>
          </a:xfrm>
        </p:spPr>
        <p:txBody>
          <a:bodyPr>
            <a:normAutofit/>
          </a:bodyPr>
          <a:lstStyle/>
          <a:p>
            <a:r>
              <a:rPr lang="en-US" dirty="0">
                <a:latin typeface="Times New Roman" panose="02020603050405020304" pitchFamily="18" charset="0"/>
                <a:cs typeface="Times New Roman" panose="02020603050405020304" pitchFamily="18" charset="0"/>
              </a:rPr>
              <a:t>Author: Zheng Song, </a:t>
            </a:r>
            <a:r>
              <a:rPr lang="en-US" dirty="0" err="1">
                <a:latin typeface="Times New Roman" panose="02020603050405020304" pitchFamily="18" charset="0"/>
                <a:cs typeface="Times New Roman" panose="02020603050405020304" pitchFamily="18" charset="0"/>
              </a:rPr>
              <a:t>Kjetil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Storesletten</a:t>
            </a:r>
            <a:r>
              <a:rPr lang="en-US" dirty="0">
                <a:latin typeface="Times New Roman" panose="02020603050405020304" pitchFamily="18" charset="0"/>
                <a:cs typeface="Times New Roman" panose="02020603050405020304" pitchFamily="18" charset="0"/>
              </a:rPr>
              <a:t>, and Fabrizio </a:t>
            </a:r>
            <a:r>
              <a:rPr lang="en-US" dirty="0" err="1">
                <a:latin typeface="Times New Roman" panose="02020603050405020304" pitchFamily="18" charset="0"/>
                <a:cs typeface="Times New Roman" panose="02020603050405020304" pitchFamily="18" charset="0"/>
              </a:rPr>
              <a:t>Zilibotti</a:t>
            </a: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Presented by Shangli Chen</a:t>
            </a:r>
          </a:p>
          <a:p>
            <a:pPr algn="ctr"/>
            <a:r>
              <a:rPr lang="en-US" dirty="0">
                <a:latin typeface="Times New Roman" panose="02020603050405020304" pitchFamily="18" charset="0"/>
                <a:cs typeface="Times New Roman" panose="02020603050405020304" pitchFamily="18" charset="0"/>
              </a:rPr>
              <a:t>Instructed by Phil </a:t>
            </a:r>
            <a:r>
              <a:rPr lang="en-US" dirty="0" err="1">
                <a:latin typeface="Times New Roman" panose="02020603050405020304" pitchFamily="18" charset="0"/>
                <a:cs typeface="Times New Roman" panose="02020603050405020304" pitchFamily="18" charset="0"/>
              </a:rPr>
              <a:t>Dybvig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8516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EEDCB-9F95-47E6-98DE-73C3087DF067}"/>
              </a:ext>
            </a:extLst>
          </p:cNvPr>
          <p:cNvSpPr>
            <a:spLocks noGrp="1"/>
          </p:cNvSpPr>
          <p:nvPr>
            <p:ph type="title"/>
          </p:nvPr>
        </p:nvSpPr>
        <p:spPr/>
        <p:txBody>
          <a:bodyPr>
            <a:noAutofit/>
          </a:bodyPr>
          <a:lstStyle/>
          <a:p>
            <a:r>
              <a:rPr lang="en-US" sz="4000" b="1" dirty="0">
                <a:solidFill>
                  <a:schemeClr val="tx1"/>
                </a:solidFill>
                <a:latin typeface="Times New Roman" panose="02020603050405020304" pitchFamily="18" charset="0"/>
                <a:cs typeface="Times New Roman" panose="02020603050405020304" pitchFamily="18" charset="0"/>
              </a:rPr>
              <a:t>Political Events and Macroeconomic Trends</a:t>
            </a:r>
            <a:br>
              <a:rPr lang="en-US" sz="4000" b="1" dirty="0">
                <a:solidFill>
                  <a:schemeClr val="tx1"/>
                </a:solidFill>
                <a:latin typeface="Times New Roman" panose="02020603050405020304" pitchFamily="18" charset="0"/>
                <a:cs typeface="Times New Roman" panose="02020603050405020304" pitchFamily="18" charset="0"/>
              </a:rPr>
            </a:br>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DEE5DCF-73D4-4330-B7FC-4C40BC3728D4}"/>
              </a:ext>
            </a:extLst>
          </p:cNvPr>
          <p:cNvSpPr>
            <a:spLocks noGrp="1"/>
          </p:cNvSpPr>
          <p:nvPr>
            <p:ph idx="1"/>
          </p:nvPr>
        </p:nvSpPr>
        <p:spPr>
          <a:xfrm>
            <a:off x="677334" y="2160589"/>
            <a:ext cx="8596668" cy="3880773"/>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Political Events:</a:t>
            </a:r>
          </a:p>
          <a:p>
            <a:r>
              <a:rPr lang="en-US" sz="2000" dirty="0">
                <a:latin typeface="Times New Roman" panose="02020603050405020304" pitchFamily="18" charset="0"/>
                <a:cs typeface="Times New Roman" panose="02020603050405020304" pitchFamily="18" charset="0"/>
              </a:rPr>
              <a:t>First economic reforms in December 1978</a:t>
            </a:r>
          </a:p>
          <a:p>
            <a:r>
              <a:rPr lang="en-US" sz="2000" dirty="0">
                <a:latin typeface="Times New Roman" panose="02020603050405020304" pitchFamily="18" charset="0"/>
                <a:cs typeface="Times New Roman" panose="02020603050405020304" pitchFamily="18" charset="0"/>
              </a:rPr>
              <a:t>New stage of the reform process was launched in 1992, after Deng Xiaoping’s Southern Tour</a:t>
            </a:r>
          </a:p>
          <a:p>
            <a:pPr marL="0" indent="0">
              <a:buNone/>
            </a:pPr>
            <a:r>
              <a:rPr lang="en-US" sz="2000" dirty="0">
                <a:latin typeface="Times New Roman" panose="02020603050405020304" pitchFamily="18" charset="0"/>
                <a:cs typeface="Times New Roman" panose="02020603050405020304" pitchFamily="18" charset="0"/>
              </a:rPr>
              <a:t>Macroeconomic Trends:</a:t>
            </a:r>
          </a:p>
          <a:p>
            <a:r>
              <a:rPr lang="en-US" sz="2000" dirty="0">
                <a:latin typeface="Times New Roman" panose="02020603050405020304" pitchFamily="18" charset="0"/>
                <a:cs typeface="Times New Roman" panose="02020603050405020304" pitchFamily="18" charset="0"/>
              </a:rPr>
              <a:t>High investment rate, increasing return to capital in manufacturing</a:t>
            </a:r>
          </a:p>
          <a:p>
            <a:r>
              <a:rPr lang="en-US" sz="2000" dirty="0">
                <a:latin typeface="Times New Roman" panose="02020603050405020304" pitchFamily="18" charset="0"/>
                <a:cs typeface="Times New Roman" panose="02020603050405020304" pitchFamily="18" charset="0"/>
              </a:rPr>
              <a:t>High corporate returns have not been matched by the return on financial assets available to individual savers</a:t>
            </a:r>
          </a:p>
          <a:p>
            <a:r>
              <a:rPr lang="en-US" sz="2000" dirty="0">
                <a:latin typeface="Times New Roman" panose="02020603050405020304" pitchFamily="18" charset="0"/>
                <a:cs typeface="Times New Roman" panose="02020603050405020304" pitchFamily="18" charset="0"/>
              </a:rPr>
              <a:t>Falling labor share of aggregate output</a:t>
            </a:r>
          </a:p>
        </p:txBody>
      </p:sp>
    </p:spTree>
    <p:extLst>
      <p:ext uri="{BB962C8B-B14F-4D97-AF65-F5344CB8AC3E}">
        <p14:creationId xmlns:p14="http://schemas.microsoft.com/office/powerpoint/2010/main" val="41325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4D811-E04D-40CD-9C66-A25690D8A678}"/>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Reallocation in Manufacturing</a:t>
            </a:r>
          </a:p>
        </p:txBody>
      </p:sp>
      <p:sp>
        <p:nvSpPr>
          <p:cNvPr id="3" name="Content Placeholder 2">
            <a:extLst>
              <a:ext uri="{FF2B5EF4-FFF2-40B4-BE49-F238E27FC236}">
                <a16:creationId xmlns:a16="http://schemas.microsoft.com/office/drawing/2014/main" id="{0C63AA1B-52E0-4CA2-A9E5-FB363E97949B}"/>
              </a:ext>
            </a:extLst>
          </p:cNvPr>
          <p:cNvSpPr>
            <a:spLocks noGrp="1"/>
          </p:cNvSpPr>
          <p:nvPr>
            <p:ph idx="1"/>
          </p:nvPr>
        </p:nvSpPr>
        <p:spPr>
          <a:xfrm>
            <a:off x="677334" y="1930400"/>
            <a:ext cx="8596668" cy="3880773"/>
          </a:xfrm>
        </p:spPr>
        <p:txBody>
          <a:bodyPr/>
          <a:lstStyle/>
          <a:p>
            <a:r>
              <a:rPr lang="en-US" sz="2000" dirty="0">
                <a:latin typeface="Times New Roman" panose="02020603050405020304" pitchFamily="18" charset="0"/>
                <a:cs typeface="Times New Roman" panose="02020603050405020304" pitchFamily="18" charset="0"/>
              </a:rPr>
              <a:t>The Evolution of the employment share of private enterprises</a:t>
            </a:r>
          </a:p>
          <a:p>
            <a:r>
              <a:rPr lang="en-US" sz="2000" dirty="0">
                <a:latin typeface="Times New Roman" panose="02020603050405020304" pitchFamily="18" charset="0"/>
                <a:cs typeface="Times New Roman" panose="02020603050405020304" pitchFamily="18" charset="0"/>
              </a:rPr>
              <a:t>All measures suggest that the share of DPE (Domestic Private Enterprise) was low until 1997 and that most of the transition took place thereafter</a:t>
            </a:r>
          </a:p>
          <a:p>
            <a:endParaRPr lang="en-US" dirty="0"/>
          </a:p>
        </p:txBody>
      </p:sp>
    </p:spTree>
    <p:extLst>
      <p:ext uri="{BB962C8B-B14F-4D97-AF65-F5344CB8AC3E}">
        <p14:creationId xmlns:p14="http://schemas.microsoft.com/office/powerpoint/2010/main" val="804826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127F1-199C-4E94-BD4D-531799A7EEB1}"/>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Reallocation in Manufacturing</a:t>
            </a:r>
            <a:endParaRPr lang="en-US" sz="4000" dirty="0"/>
          </a:p>
        </p:txBody>
      </p:sp>
      <p:pic>
        <p:nvPicPr>
          <p:cNvPr id="4" name="Content Placeholder 3">
            <a:extLst>
              <a:ext uri="{FF2B5EF4-FFF2-40B4-BE49-F238E27FC236}">
                <a16:creationId xmlns:a16="http://schemas.microsoft.com/office/drawing/2014/main" id="{7E0506D1-2824-4B8D-B8C9-80047B5B180B}"/>
              </a:ext>
            </a:extLst>
          </p:cNvPr>
          <p:cNvPicPr>
            <a:picLocks noGrp="1" noChangeAspect="1"/>
          </p:cNvPicPr>
          <p:nvPr>
            <p:ph idx="1"/>
          </p:nvPr>
        </p:nvPicPr>
        <p:blipFill>
          <a:blip r:embed="rId2"/>
          <a:stretch>
            <a:fillRect/>
          </a:stretch>
        </p:blipFill>
        <p:spPr>
          <a:xfrm>
            <a:off x="2202186" y="1689807"/>
            <a:ext cx="5546964" cy="4816913"/>
          </a:xfrm>
          <a:prstGeom prst="rect">
            <a:avLst/>
          </a:prstGeom>
        </p:spPr>
      </p:pic>
    </p:spTree>
    <p:extLst>
      <p:ext uri="{BB962C8B-B14F-4D97-AF65-F5344CB8AC3E}">
        <p14:creationId xmlns:p14="http://schemas.microsoft.com/office/powerpoint/2010/main" val="2845529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F92D8-B833-47AB-92F0-5EFFE004B344}"/>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Productivity and Credit Frictions</a:t>
            </a:r>
          </a:p>
        </p:txBody>
      </p:sp>
      <p:sp>
        <p:nvSpPr>
          <p:cNvPr id="3" name="Content Placeholder 2">
            <a:extLst>
              <a:ext uri="{FF2B5EF4-FFF2-40B4-BE49-F238E27FC236}">
                <a16:creationId xmlns:a16="http://schemas.microsoft.com/office/drawing/2014/main" id="{1224C13C-ED00-46B2-B4DF-8DB70109B88F}"/>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DPE (Domestic Private Enterprise) and SOE (State-Owned Enterprise) differ in two important aspects: productivity and access to financial markets</a:t>
            </a:r>
          </a:p>
          <a:p>
            <a:r>
              <a:rPr lang="en-US" sz="2000" dirty="0">
                <a:latin typeface="Times New Roman" panose="02020603050405020304" pitchFamily="18" charset="0"/>
                <a:cs typeface="Times New Roman" panose="02020603050405020304" pitchFamily="18" charset="0"/>
              </a:rPr>
              <a:t>DPE are, on average , more productive than do SOE:</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DPE’s ratio of total profits to fixed assets net to depreciation is about 9% higher than SOE per year since 1997</a:t>
            </a:r>
          </a:p>
          <a:p>
            <a:r>
              <a:rPr lang="en-US" sz="2000" dirty="0">
                <a:latin typeface="Times New Roman" panose="02020603050405020304" pitchFamily="18" charset="0"/>
                <a:cs typeface="Times New Roman" panose="02020603050405020304" pitchFamily="18" charset="0"/>
              </a:rPr>
              <a:t>DPE are financially repressed: </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Discrimination in credit markets</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Both capital-output and capital-labor ratios are substantially lower in DPE than in SOE</a:t>
            </a:r>
          </a:p>
        </p:txBody>
      </p:sp>
    </p:spTree>
    <p:extLst>
      <p:ext uri="{BB962C8B-B14F-4D97-AF65-F5344CB8AC3E}">
        <p14:creationId xmlns:p14="http://schemas.microsoft.com/office/powerpoint/2010/main" val="1723134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F6E30-1C17-49F7-9C06-E6825B66A192}"/>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Productivity and Credit Frictions</a:t>
            </a:r>
          </a:p>
        </p:txBody>
      </p:sp>
      <p:pic>
        <p:nvPicPr>
          <p:cNvPr id="5" name="Content Placeholder 4" descr="A close up of a map&#10;&#10;Description automatically generated">
            <a:extLst>
              <a:ext uri="{FF2B5EF4-FFF2-40B4-BE49-F238E27FC236}">
                <a16:creationId xmlns:a16="http://schemas.microsoft.com/office/drawing/2014/main" id="{B3B6FB44-1BFF-4D3D-A9AF-CD4155E0DAFF}"/>
              </a:ext>
            </a:extLst>
          </p:cNvPr>
          <p:cNvPicPr>
            <a:picLocks noGrp="1" noChangeAspect="1"/>
          </p:cNvPicPr>
          <p:nvPr>
            <p:ph idx="1"/>
          </p:nvPr>
        </p:nvPicPr>
        <p:blipFill>
          <a:blip r:embed="rId2"/>
          <a:stretch>
            <a:fillRect/>
          </a:stretch>
        </p:blipFill>
        <p:spPr>
          <a:xfrm>
            <a:off x="2291622" y="1930400"/>
            <a:ext cx="5368092" cy="4551948"/>
          </a:xfrm>
        </p:spPr>
      </p:pic>
    </p:spTree>
    <p:extLst>
      <p:ext uri="{BB962C8B-B14F-4D97-AF65-F5344CB8AC3E}">
        <p14:creationId xmlns:p14="http://schemas.microsoft.com/office/powerpoint/2010/main" val="2990532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CC13-03FC-4CC3-9BF0-980A4E7704BF}"/>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Productivity and Credit Frictions</a:t>
            </a:r>
            <a:endParaRPr lang="en-US" sz="4000" dirty="0"/>
          </a:p>
        </p:txBody>
      </p:sp>
      <p:pic>
        <p:nvPicPr>
          <p:cNvPr id="4" name="Content Placeholder 3" descr="A close up of a map&#10;&#10;Description automatically generated">
            <a:extLst>
              <a:ext uri="{FF2B5EF4-FFF2-40B4-BE49-F238E27FC236}">
                <a16:creationId xmlns:a16="http://schemas.microsoft.com/office/drawing/2014/main" id="{489A362A-17F0-412D-9324-1500C6300BD3}"/>
              </a:ext>
            </a:extLst>
          </p:cNvPr>
          <p:cNvPicPr>
            <a:picLocks noGrp="1" noChangeAspect="1"/>
          </p:cNvPicPr>
          <p:nvPr>
            <p:ph idx="1"/>
          </p:nvPr>
        </p:nvPicPr>
        <p:blipFill>
          <a:blip r:embed="rId2"/>
          <a:stretch>
            <a:fillRect/>
          </a:stretch>
        </p:blipFill>
        <p:spPr>
          <a:xfrm>
            <a:off x="2682815" y="2160588"/>
            <a:ext cx="4586407" cy="3881437"/>
          </a:xfrm>
          <a:prstGeom prst="rect">
            <a:avLst/>
          </a:prstGeom>
        </p:spPr>
      </p:pic>
    </p:spTree>
    <p:extLst>
      <p:ext uri="{BB962C8B-B14F-4D97-AF65-F5344CB8AC3E}">
        <p14:creationId xmlns:p14="http://schemas.microsoft.com/office/powerpoint/2010/main" val="149911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FBB37-46D7-4805-A62B-BE0A9A8BA395}"/>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Income Inequality</a:t>
            </a:r>
          </a:p>
        </p:txBody>
      </p:sp>
      <p:sp>
        <p:nvSpPr>
          <p:cNvPr id="3" name="Content Placeholder 2">
            <a:extLst>
              <a:ext uri="{FF2B5EF4-FFF2-40B4-BE49-F238E27FC236}">
                <a16:creationId xmlns:a16="http://schemas.microsoft.com/office/drawing/2014/main" id="{D01FFAA1-D5ED-4126-BCC5-4AF3BC4FF343}"/>
              </a:ext>
            </a:extLst>
          </p:cNvPr>
          <p:cNvSpPr>
            <a:spLocks noGrp="1"/>
          </p:cNvSpPr>
          <p:nvPr>
            <p:ph idx="1"/>
          </p:nvPr>
        </p:nvSpPr>
        <p:spPr/>
        <p:txBody>
          <a:bodyPr>
            <a:normAutofit/>
          </a:bodyPr>
          <a:lstStyle/>
          <a:p>
            <a:r>
              <a:rPr lang="en-US" sz="2000" dirty="0">
                <a:solidFill>
                  <a:schemeClr val="tx1"/>
                </a:solidFill>
                <a:latin typeface="Times New Roman" panose="02020603050405020304" pitchFamily="18" charset="0"/>
                <a:cs typeface="Times New Roman" panose="02020603050405020304" pitchFamily="18" charset="0"/>
              </a:rPr>
              <a:t>The economic transition of China has been accompanied by increasing income inequality</a:t>
            </a:r>
          </a:p>
          <a:p>
            <a:r>
              <a:rPr lang="en-US" sz="2000" dirty="0">
                <a:solidFill>
                  <a:schemeClr val="tx1"/>
                </a:solidFill>
                <a:latin typeface="Times New Roman" panose="02020603050405020304" pitchFamily="18" charset="0"/>
                <a:cs typeface="Times New Roman" panose="02020603050405020304" pitchFamily="18" charset="0"/>
              </a:rPr>
              <a:t>the Gini coefficient of income in China grew from 0.36 in 1992 to 0.47 in 2004.</a:t>
            </a:r>
          </a:p>
        </p:txBody>
      </p:sp>
    </p:spTree>
    <p:extLst>
      <p:ext uri="{BB962C8B-B14F-4D97-AF65-F5344CB8AC3E}">
        <p14:creationId xmlns:p14="http://schemas.microsoft.com/office/powerpoint/2010/main" val="167480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43126-61CE-40DD-B818-0093729C14AC}"/>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Income Inequality</a:t>
            </a:r>
            <a:endParaRPr lang="en-US" sz="4000" dirty="0"/>
          </a:p>
        </p:txBody>
      </p:sp>
      <p:pic>
        <p:nvPicPr>
          <p:cNvPr id="4" name="Content Placeholder 3">
            <a:extLst>
              <a:ext uri="{FF2B5EF4-FFF2-40B4-BE49-F238E27FC236}">
                <a16:creationId xmlns:a16="http://schemas.microsoft.com/office/drawing/2014/main" id="{A1499253-3E1C-425E-BD82-7E565DB289B0}"/>
              </a:ext>
            </a:extLst>
          </p:cNvPr>
          <p:cNvPicPr>
            <a:picLocks noGrp="1" noChangeAspect="1"/>
          </p:cNvPicPr>
          <p:nvPr>
            <p:ph idx="1"/>
          </p:nvPr>
        </p:nvPicPr>
        <p:blipFill>
          <a:blip r:embed="rId2"/>
          <a:stretch>
            <a:fillRect/>
          </a:stretch>
        </p:blipFill>
        <p:spPr>
          <a:xfrm>
            <a:off x="2288731" y="1930400"/>
            <a:ext cx="5373874" cy="4575964"/>
          </a:xfrm>
          <a:prstGeom prst="rect">
            <a:avLst/>
          </a:prstGeom>
        </p:spPr>
      </p:pic>
    </p:spTree>
    <p:extLst>
      <p:ext uri="{BB962C8B-B14F-4D97-AF65-F5344CB8AC3E}">
        <p14:creationId xmlns:p14="http://schemas.microsoft.com/office/powerpoint/2010/main" val="3488067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93718-2539-4EAA-A843-60D0220CE167}"/>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Foreign Surplus and Productivity Growth</a:t>
            </a:r>
          </a:p>
        </p:txBody>
      </p:sp>
      <p:sp>
        <p:nvSpPr>
          <p:cNvPr id="3" name="Content Placeholder 2">
            <a:extLst>
              <a:ext uri="{FF2B5EF4-FFF2-40B4-BE49-F238E27FC236}">
                <a16:creationId xmlns:a16="http://schemas.microsoft.com/office/drawing/2014/main" id="{13A1F3A0-0718-4387-B3B2-2B92C544E8D4}"/>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The timing of structural change from SOE to DPE follows quite closely that of the accumulation of foreign reserves: Both accelerate around year 2000</a:t>
            </a:r>
          </a:p>
          <a:p>
            <a:r>
              <a:rPr lang="en-US" sz="2000" dirty="0">
                <a:latin typeface="Times New Roman" panose="02020603050405020304" pitchFamily="18" charset="0"/>
                <a:cs typeface="Times New Roman" panose="02020603050405020304" pitchFamily="18" charset="0"/>
              </a:rPr>
              <a:t>The breakdown of the net surplus (savings minus investment) across provinces suggests the same pattern in the cross section: the net surplus is systematically larger in provinces with a larger increase in the DPE employment share</a:t>
            </a:r>
          </a:p>
        </p:txBody>
      </p:sp>
    </p:spTree>
    <p:extLst>
      <p:ext uri="{BB962C8B-B14F-4D97-AF65-F5344CB8AC3E}">
        <p14:creationId xmlns:p14="http://schemas.microsoft.com/office/powerpoint/2010/main" val="797305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7CA7-83F8-452B-A3BF-D7810FDE4491}"/>
              </a:ext>
            </a:extLst>
          </p:cNvPr>
          <p:cNvSpPr>
            <a:spLocks noGrp="1"/>
          </p:cNvSpPr>
          <p:nvPr>
            <p:ph type="title"/>
          </p:nvPr>
        </p:nvSpPr>
        <p:spPr/>
        <p:txBody>
          <a:bodyPr>
            <a:normAutofit/>
          </a:bodyPr>
          <a:lstStyle/>
          <a:p>
            <a:r>
              <a:rPr lang="en-US" sz="6600" b="1" dirty="0">
                <a:solidFill>
                  <a:schemeClr val="tx1"/>
                </a:solidFill>
                <a:latin typeface="Times New Roman" panose="02020603050405020304" pitchFamily="18" charset="0"/>
                <a:cs typeface="Times New Roman" panose="02020603050405020304" pitchFamily="18" charset="0"/>
              </a:rPr>
              <a:t>Theory &amp; Modeling</a:t>
            </a:r>
          </a:p>
        </p:txBody>
      </p:sp>
      <p:sp>
        <p:nvSpPr>
          <p:cNvPr id="3" name="Text Placeholder 2">
            <a:extLst>
              <a:ext uri="{FF2B5EF4-FFF2-40B4-BE49-F238E27FC236}">
                <a16:creationId xmlns:a16="http://schemas.microsoft.com/office/drawing/2014/main" id="{E4A39EFD-C82D-4970-ABE0-10FB91F3D03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18424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038F-B5BE-4F6B-9C7E-3BFC682CFE7F}"/>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Overview</a:t>
            </a:r>
          </a:p>
        </p:txBody>
      </p:sp>
      <p:sp>
        <p:nvSpPr>
          <p:cNvPr id="3" name="Content Placeholder 2">
            <a:extLst>
              <a:ext uri="{FF2B5EF4-FFF2-40B4-BE49-F238E27FC236}">
                <a16:creationId xmlns:a16="http://schemas.microsoft.com/office/drawing/2014/main" id="{678F592A-124C-4928-9209-CD20E7E6C0F9}"/>
              </a:ext>
            </a:extLst>
          </p:cNvPr>
          <p:cNvSpPr>
            <a:spLocks noGrp="1"/>
          </p:cNvSpPr>
          <p:nvPr>
            <p:ph idx="1"/>
          </p:nvPr>
        </p:nvSpPr>
        <p:spPr/>
        <p:txBody>
          <a:bodyPr>
            <a:normAutofit/>
          </a:bodyPr>
          <a:lstStyle/>
          <a:p>
            <a:pPr>
              <a:lnSpc>
                <a:spcPct val="200000"/>
              </a:lnSpc>
            </a:pPr>
            <a:r>
              <a:rPr lang="en-US" sz="2400" dirty="0">
                <a:latin typeface="Times New Roman" panose="02020603050405020304" pitchFamily="18" charset="0"/>
                <a:cs typeface="Times New Roman" panose="02020603050405020304" pitchFamily="18" charset="0"/>
              </a:rPr>
              <a:t>Introduction</a:t>
            </a:r>
          </a:p>
          <a:p>
            <a:pPr>
              <a:lnSpc>
                <a:spcPct val="200000"/>
              </a:lnSpc>
            </a:pPr>
            <a:r>
              <a:rPr lang="en-US" sz="2400" dirty="0">
                <a:latin typeface="Times New Roman" panose="02020603050405020304" pitchFamily="18" charset="0"/>
                <a:cs typeface="Times New Roman" panose="02020603050405020304" pitchFamily="18" charset="0"/>
              </a:rPr>
              <a:t>Empirical Evidence</a:t>
            </a:r>
          </a:p>
          <a:p>
            <a:pPr>
              <a:lnSpc>
                <a:spcPct val="200000"/>
              </a:lnSpc>
            </a:pPr>
            <a:r>
              <a:rPr lang="en-US" sz="2400" dirty="0">
                <a:latin typeface="Times New Roman" panose="02020603050405020304" pitchFamily="18" charset="0"/>
                <a:cs typeface="Times New Roman" panose="02020603050405020304" pitchFamily="18" charset="0"/>
              </a:rPr>
              <a:t>Theory &amp; Modeling</a:t>
            </a:r>
          </a:p>
          <a:p>
            <a:pPr>
              <a:lnSpc>
                <a:spcPct val="200000"/>
              </a:lnSpc>
            </a:pPr>
            <a:r>
              <a:rPr lang="en-US" sz="2400" dirty="0">
                <a:latin typeface="Times New Roman" panose="02020603050405020304" pitchFamily="18" charset="0"/>
                <a:cs typeface="Times New Roman" panose="02020603050405020304" pitchFamily="18" charset="0"/>
              </a:rPr>
              <a:t>Conclusion &amp; Discussion</a:t>
            </a:r>
          </a:p>
        </p:txBody>
      </p:sp>
    </p:spTree>
    <p:extLst>
      <p:ext uri="{BB962C8B-B14F-4D97-AF65-F5344CB8AC3E}">
        <p14:creationId xmlns:p14="http://schemas.microsoft.com/office/powerpoint/2010/main" val="4181282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2B5E4-4544-4D28-837D-13F3E2FE3D21}"/>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Model &amp; Key Assumption </a:t>
            </a:r>
          </a:p>
        </p:txBody>
      </p:sp>
      <p:sp>
        <p:nvSpPr>
          <p:cNvPr id="3" name="Content Placeholder 2">
            <a:extLst>
              <a:ext uri="{FF2B5EF4-FFF2-40B4-BE49-F238E27FC236}">
                <a16:creationId xmlns:a16="http://schemas.microsoft.com/office/drawing/2014/main" id="{DE71AABC-9FEE-4253-B6F2-C922DB193DAA}"/>
              </a:ext>
            </a:extLst>
          </p:cNvPr>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Financially integrated (F) firms are owned by intermediaries (to be defined below) and operate as standard neoclassical firms. </a:t>
            </a:r>
          </a:p>
          <a:p>
            <a:r>
              <a:rPr lang="en-US" sz="2000" dirty="0">
                <a:latin typeface="Times New Roman" panose="02020603050405020304" pitchFamily="18" charset="0"/>
                <a:cs typeface="Times New Roman" panose="02020603050405020304" pitchFamily="18" charset="0"/>
              </a:rPr>
              <a:t>Entrepreneurial (E) firms are owned by old entrepreneurs. The entrepreneurs are residual claimants on the profits and hire their own children as managers</a:t>
            </a:r>
          </a:p>
          <a:p>
            <a:r>
              <a:rPr lang="en-US" sz="2000" dirty="0">
                <a:latin typeface="Times New Roman" panose="02020603050405020304" pitchFamily="18" charset="0"/>
                <a:cs typeface="Times New Roman" panose="02020603050405020304" pitchFamily="18" charset="0"/>
              </a:rPr>
              <a:t>F firms have access to the deep pockets of banks, which are perfectly integrated in international financial markets</a:t>
            </a:r>
          </a:p>
          <a:p>
            <a:r>
              <a:rPr lang="en-US" sz="2000" dirty="0">
                <a:latin typeface="Times New Roman" panose="02020603050405020304" pitchFamily="18" charset="0"/>
                <a:cs typeface="Times New Roman" panose="02020603050405020304" pitchFamily="18" charset="0"/>
              </a:rPr>
              <a:t>E firms are owned by agents who have superior skills and can run more productive technologies. However, they are credit constrained</a:t>
            </a:r>
          </a:p>
          <a:p>
            <a:endParaRPr lang="en-US" dirty="0"/>
          </a:p>
        </p:txBody>
      </p:sp>
    </p:spTree>
    <p:extLst>
      <p:ext uri="{BB962C8B-B14F-4D97-AF65-F5344CB8AC3E}">
        <p14:creationId xmlns:p14="http://schemas.microsoft.com/office/powerpoint/2010/main" val="2079442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30FD-212E-457C-81CC-22697D2E0A83}"/>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Preference</a:t>
            </a:r>
          </a:p>
        </p:txBody>
      </p:sp>
      <p:sp>
        <p:nvSpPr>
          <p:cNvPr id="3" name="Content Placeholder 2">
            <a:extLst>
              <a:ext uri="{FF2B5EF4-FFF2-40B4-BE49-F238E27FC236}">
                <a16:creationId xmlns:a16="http://schemas.microsoft.com/office/drawing/2014/main" id="{5362310A-E297-4F0C-9DC7-7FB518728C46}"/>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Preferences are parameterized by the following time-separable utility function:</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0" indent="0">
              <a:buNone/>
            </a:pPr>
            <a:r>
              <a:rPr lang="el-GR" sz="2000" dirty="0">
                <a:latin typeface="Times New Roman" panose="02020603050405020304" pitchFamily="18" charset="0"/>
                <a:cs typeface="Times New Roman" panose="02020603050405020304" pitchFamily="18" charset="0"/>
              </a:rPr>
              <a:t>Β</a:t>
            </a:r>
            <a:r>
              <a:rPr lang="en-US" sz="2000" dirty="0">
                <a:latin typeface="Times New Roman" panose="02020603050405020304" pitchFamily="18" charset="0"/>
                <a:cs typeface="Times New Roman" panose="02020603050405020304" pitchFamily="18" charset="0"/>
              </a:rPr>
              <a:t>: discount factor</a:t>
            </a:r>
          </a:p>
          <a:p>
            <a:pPr marL="0" indent="0">
              <a:buNone/>
            </a:pPr>
            <a:r>
              <a:rPr lang="en-US" sz="2000" dirty="0">
                <a:latin typeface="Times New Roman" panose="02020603050405020304" pitchFamily="18" charset="0"/>
                <a:cs typeface="Times New Roman" panose="02020603050405020304" pitchFamily="18" charset="0"/>
              </a:rPr>
              <a:t>Ct: consumption</a:t>
            </a:r>
          </a:p>
          <a:p>
            <a:pPr marL="0" indent="0">
              <a:buNone/>
            </a:pPr>
            <a:r>
              <a:rPr lang="el-GR" sz="2000" dirty="0">
                <a:latin typeface="Times New Roman" panose="02020603050405020304" pitchFamily="18" charset="0"/>
                <a:cs typeface="Times New Roman" panose="02020603050405020304" pitchFamily="18" charset="0"/>
              </a:rPr>
              <a:t>θ</a:t>
            </a:r>
            <a:r>
              <a:rPr lang="en-US" sz="2000" dirty="0">
                <a:latin typeface="Times New Roman" panose="02020603050405020304" pitchFamily="18" charset="0"/>
                <a:cs typeface="Times New Roman" panose="02020603050405020304" pitchFamily="18" charset="0"/>
              </a:rPr>
              <a:t>: intertemporal elasticity of substitution</a:t>
            </a:r>
          </a:p>
        </p:txBody>
      </p:sp>
      <p:pic>
        <p:nvPicPr>
          <p:cNvPr id="4" name="Picture 3">
            <a:extLst>
              <a:ext uri="{FF2B5EF4-FFF2-40B4-BE49-F238E27FC236}">
                <a16:creationId xmlns:a16="http://schemas.microsoft.com/office/drawing/2014/main" id="{EC4F87CB-2BF6-4B3D-B9C2-A0C383261989}"/>
              </a:ext>
            </a:extLst>
          </p:cNvPr>
          <p:cNvPicPr>
            <a:picLocks noChangeAspect="1"/>
          </p:cNvPicPr>
          <p:nvPr/>
        </p:nvPicPr>
        <p:blipFill>
          <a:blip r:embed="rId3"/>
          <a:stretch>
            <a:fillRect/>
          </a:stretch>
        </p:blipFill>
        <p:spPr>
          <a:xfrm>
            <a:off x="2284855" y="3127400"/>
            <a:ext cx="5381625" cy="1247775"/>
          </a:xfrm>
          <a:prstGeom prst="rect">
            <a:avLst/>
          </a:prstGeom>
        </p:spPr>
      </p:pic>
    </p:spTree>
    <p:extLst>
      <p:ext uri="{BB962C8B-B14F-4D97-AF65-F5344CB8AC3E}">
        <p14:creationId xmlns:p14="http://schemas.microsoft.com/office/powerpoint/2010/main" val="146615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7D15-6FCC-4AB0-A44E-6E9BBCC22638}"/>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Technology</a:t>
            </a:r>
          </a:p>
        </p:txBody>
      </p:sp>
      <p:sp>
        <p:nvSpPr>
          <p:cNvPr id="3" name="Content Placeholder 2">
            <a:extLst>
              <a:ext uri="{FF2B5EF4-FFF2-40B4-BE49-F238E27FC236}">
                <a16:creationId xmlns:a16="http://schemas.microsoft.com/office/drawing/2014/main" id="{B1DFC0D0-7C5D-40AB-B3F1-1B36C18541C4}"/>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The technology of F and E firms are described, respectively, by the following production functions:</a:t>
            </a:r>
          </a:p>
        </p:txBody>
      </p:sp>
      <p:pic>
        <p:nvPicPr>
          <p:cNvPr id="4" name="Picture 3">
            <a:extLst>
              <a:ext uri="{FF2B5EF4-FFF2-40B4-BE49-F238E27FC236}">
                <a16:creationId xmlns:a16="http://schemas.microsoft.com/office/drawing/2014/main" id="{2CCED6C3-9D0F-4C57-979E-D5BDE7FAFBD4}"/>
              </a:ext>
            </a:extLst>
          </p:cNvPr>
          <p:cNvPicPr>
            <a:picLocks noChangeAspect="1"/>
          </p:cNvPicPr>
          <p:nvPr/>
        </p:nvPicPr>
        <p:blipFill>
          <a:blip r:embed="rId3"/>
          <a:stretch>
            <a:fillRect/>
          </a:stretch>
        </p:blipFill>
        <p:spPr>
          <a:xfrm>
            <a:off x="1932430" y="3152775"/>
            <a:ext cx="6086475" cy="552450"/>
          </a:xfrm>
          <a:prstGeom prst="rect">
            <a:avLst/>
          </a:prstGeom>
        </p:spPr>
      </p:pic>
    </p:spTree>
    <p:extLst>
      <p:ext uri="{BB962C8B-B14F-4D97-AF65-F5344CB8AC3E}">
        <p14:creationId xmlns:p14="http://schemas.microsoft.com/office/powerpoint/2010/main" val="3016855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49BD-5813-45F3-A090-60877EA7B7C3}"/>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Foreign Surplus, Savings, and Investments</a:t>
            </a:r>
          </a:p>
        </p:txBody>
      </p:sp>
      <p:sp>
        <p:nvSpPr>
          <p:cNvPr id="3" name="Content Placeholder 2">
            <a:extLst>
              <a:ext uri="{FF2B5EF4-FFF2-40B4-BE49-F238E27FC236}">
                <a16:creationId xmlns:a16="http://schemas.microsoft.com/office/drawing/2014/main" id="{76461A7B-76F2-460A-87C1-7906AD7B000F}"/>
              </a:ext>
            </a:extLst>
          </p:cNvPr>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The country’s foreign surplus is given by:</a:t>
            </a:r>
          </a:p>
          <a:p>
            <a:endParaRPr lang="en-US" dirty="0"/>
          </a:p>
        </p:txBody>
      </p:sp>
      <p:pic>
        <p:nvPicPr>
          <p:cNvPr id="4" name="Picture 3">
            <a:extLst>
              <a:ext uri="{FF2B5EF4-FFF2-40B4-BE49-F238E27FC236}">
                <a16:creationId xmlns:a16="http://schemas.microsoft.com/office/drawing/2014/main" id="{35629A15-9BD5-421A-BD93-B1CACE13DFA9}"/>
              </a:ext>
            </a:extLst>
          </p:cNvPr>
          <p:cNvPicPr>
            <a:picLocks noChangeAspect="1"/>
          </p:cNvPicPr>
          <p:nvPr/>
        </p:nvPicPr>
        <p:blipFill>
          <a:blip r:embed="rId3"/>
          <a:stretch>
            <a:fillRect/>
          </a:stretch>
        </p:blipFill>
        <p:spPr>
          <a:xfrm>
            <a:off x="1213293" y="2976562"/>
            <a:ext cx="7524750" cy="904875"/>
          </a:xfrm>
          <a:prstGeom prst="rect">
            <a:avLst/>
          </a:prstGeom>
        </p:spPr>
      </p:pic>
    </p:spTree>
    <p:extLst>
      <p:ext uri="{BB962C8B-B14F-4D97-AF65-F5344CB8AC3E}">
        <p14:creationId xmlns:p14="http://schemas.microsoft.com/office/powerpoint/2010/main" val="2014332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E9CBE-AB72-48B8-99F1-10C3FF508B7E}"/>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Financial Development</a:t>
            </a:r>
          </a:p>
        </p:txBody>
      </p:sp>
      <p:sp>
        <p:nvSpPr>
          <p:cNvPr id="3" name="Content Placeholder 2">
            <a:extLst>
              <a:ext uri="{FF2B5EF4-FFF2-40B4-BE49-F238E27FC236}">
                <a16:creationId xmlns:a16="http://schemas.microsoft.com/office/drawing/2014/main" id="{D22FEDD4-5C55-4C2A-894B-63F71453E80A}"/>
              </a:ext>
            </a:extLst>
          </p:cNvPr>
          <p:cNvSpPr>
            <a:spLocks noGrp="1"/>
          </p:cNvSpPr>
          <p:nvPr>
            <p:ph idx="1"/>
          </p:nvPr>
        </p:nvSpPr>
        <p:spPr/>
        <p:txBody>
          <a:bodyPr>
            <a:normAutofit/>
          </a:bodyPr>
          <a:lstStyle/>
          <a:p>
            <a:r>
              <a:rPr lang="en-US" altLang="zh-CN" sz="2000" dirty="0">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ncorporate financial development into our theory by letting the iceberg intermediation cost, ξ, fall over time, causing a decrease in the lending rate R t l = R/ (1 − ξ t ) . Ceteris paribus, a reduction in ξ and R t l pushes up wages and capital- labor ratios in both E and F firms. The reduction in ξ over time can offset the tendency for the investment rate to fall (and for the average rate of return to increase).</a:t>
            </a:r>
          </a:p>
        </p:txBody>
      </p:sp>
    </p:spTree>
    <p:extLst>
      <p:ext uri="{BB962C8B-B14F-4D97-AF65-F5344CB8AC3E}">
        <p14:creationId xmlns:p14="http://schemas.microsoft.com/office/powerpoint/2010/main" val="3599400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B894D-D4FA-493D-A88D-CFD29936084A}"/>
              </a:ext>
            </a:extLst>
          </p:cNvPr>
          <p:cNvSpPr>
            <a:spLocks noGrp="1"/>
          </p:cNvSpPr>
          <p:nvPr>
            <p:ph type="title"/>
          </p:nvPr>
        </p:nvSpPr>
        <p:spPr>
          <a:xfrm>
            <a:off x="677334" y="2700867"/>
            <a:ext cx="9118737" cy="1826581"/>
          </a:xfrm>
        </p:spPr>
        <p:txBody>
          <a:bodyPr>
            <a:noAutofit/>
          </a:bodyPr>
          <a:lstStyle/>
          <a:p>
            <a:r>
              <a:rPr lang="en-US" sz="6600" b="1" dirty="0">
                <a:solidFill>
                  <a:schemeClr val="tx1"/>
                </a:solidFill>
                <a:latin typeface="Times New Roman" panose="02020603050405020304" pitchFamily="18" charset="0"/>
                <a:cs typeface="Times New Roman" panose="02020603050405020304" pitchFamily="18" charset="0"/>
              </a:rPr>
              <a:t>Conclusion &amp; Discussion</a:t>
            </a:r>
          </a:p>
        </p:txBody>
      </p:sp>
      <p:sp>
        <p:nvSpPr>
          <p:cNvPr id="3" name="Text Placeholder 2">
            <a:extLst>
              <a:ext uri="{FF2B5EF4-FFF2-40B4-BE49-F238E27FC236}">
                <a16:creationId xmlns:a16="http://schemas.microsoft.com/office/drawing/2014/main" id="{2D34D8A0-861F-479A-A2E3-42B7ECD4B8E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19625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3E318-6D0A-4D54-880C-15B9F15D5BFA}"/>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Discussion of Results</a:t>
            </a:r>
          </a:p>
        </p:txBody>
      </p:sp>
      <p:sp>
        <p:nvSpPr>
          <p:cNvPr id="3" name="Content Placeholder 2">
            <a:extLst>
              <a:ext uri="{FF2B5EF4-FFF2-40B4-BE49-F238E27FC236}">
                <a16:creationId xmlns:a16="http://schemas.microsoft.com/office/drawing/2014/main" id="{0FD4385F-C56E-4BEA-A9B6-37885CABB723}"/>
              </a:ext>
            </a:extLst>
          </p:cNvPr>
          <p:cNvSpPr>
            <a:spLocks noGrp="1"/>
          </p:cNvSpPr>
          <p:nvPr>
            <p:ph idx="1"/>
          </p:nvPr>
        </p:nvSpPr>
        <p:spPr/>
        <p:txBody>
          <a:bodyPr>
            <a:normAutofit lnSpcReduction="10000"/>
          </a:bodyPr>
          <a:lstStyle/>
          <a:p>
            <a:r>
              <a:rPr lang="en-US" sz="2000" dirty="0">
                <a:latin typeface="Times New Roman" panose="02020603050405020304" pitchFamily="18" charset="0"/>
                <a:cs typeface="Times New Roman" panose="02020603050405020304" pitchFamily="18" charset="0"/>
              </a:rPr>
              <a:t>Despite the high investment and growth of industrial production, the rate of return of firms does not fall</a:t>
            </a:r>
          </a:p>
          <a:p>
            <a:r>
              <a:rPr lang="en-US" sz="2000" dirty="0">
                <a:latin typeface="Times New Roman" panose="02020603050405020304" pitchFamily="18" charset="0"/>
                <a:cs typeface="Times New Roman" panose="02020603050405020304" pitchFamily="18" charset="0"/>
              </a:rPr>
              <a:t>E firms—similarly to DPE in China—have a higher TFP and less access to external financing than other firms</a:t>
            </a:r>
          </a:p>
          <a:p>
            <a:r>
              <a:rPr lang="en-US" sz="2000" dirty="0">
                <a:latin typeface="Times New Roman" panose="02020603050405020304" pitchFamily="18" charset="0"/>
                <a:cs typeface="Times New Roman" panose="02020603050405020304" pitchFamily="18" charset="0"/>
              </a:rPr>
              <a:t>The rate of return to capital is higher in E firms than in F firms</a:t>
            </a:r>
          </a:p>
          <a:p>
            <a:r>
              <a:rPr lang="en-US" sz="2000" dirty="0">
                <a:latin typeface="Times New Roman" panose="02020603050405020304" pitchFamily="18" charset="0"/>
                <a:cs typeface="Times New Roman" panose="02020603050405020304" pitchFamily="18" charset="0"/>
              </a:rPr>
              <a:t>The transition is characterized by factor reallocation from financially integrated firms to entrepreneurial firms</a:t>
            </a:r>
          </a:p>
          <a:p>
            <a:r>
              <a:rPr lang="en-US" sz="2000" dirty="0">
                <a:latin typeface="Times New Roman" panose="02020603050405020304" pitchFamily="18" charset="0"/>
                <a:cs typeface="Times New Roman" panose="02020603050405020304" pitchFamily="18" charset="0"/>
              </a:rPr>
              <a:t>The reallocation leads to an external imbalance — as in the data, the economy runs a sustained foreign surplus</a:t>
            </a:r>
          </a:p>
          <a:p>
            <a:r>
              <a:rPr lang="en-US" sz="2000" dirty="0">
                <a:latin typeface="Times New Roman" panose="02020603050405020304" pitchFamily="18" charset="0"/>
                <a:cs typeface="Times New Roman" panose="02020603050405020304" pitchFamily="18" charset="0"/>
              </a:rPr>
              <a:t>The model predicts a growing inequality between workers’ wages and entrepreneurial earnings.</a:t>
            </a:r>
          </a:p>
        </p:txBody>
      </p:sp>
    </p:spTree>
    <p:extLst>
      <p:ext uri="{BB962C8B-B14F-4D97-AF65-F5344CB8AC3E}">
        <p14:creationId xmlns:p14="http://schemas.microsoft.com/office/powerpoint/2010/main" val="2024285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8AF8A-3FE0-4E9F-8C63-A9B47B66B01F}"/>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936017DA-4E05-42AA-8869-7D5DE7E9564E}"/>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In this paper, they have constructed a neoclassical model augmented with financial and contractual imperfections that affect different types of firms in the economy asymmetrically</a:t>
            </a:r>
          </a:p>
          <a:p>
            <a:r>
              <a:rPr lang="en-US" sz="2000" dirty="0">
                <a:latin typeface="Times New Roman" panose="02020603050405020304" pitchFamily="18" charset="0"/>
                <a:cs typeface="Times New Roman" panose="02020603050405020304" pitchFamily="18" charset="0"/>
              </a:rPr>
              <a:t>They have provided substantial empirical evidence corroborating the economic mechanism of an alternative theory that explains the build-up of a large foreign surplus in China as the outcome of structural imperfections</a:t>
            </a:r>
          </a:p>
        </p:txBody>
      </p:sp>
    </p:spTree>
    <p:extLst>
      <p:ext uri="{BB962C8B-B14F-4D97-AF65-F5344CB8AC3E}">
        <p14:creationId xmlns:p14="http://schemas.microsoft.com/office/powerpoint/2010/main" val="639275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4CDE9-1180-4C99-A2AE-278255597D47}"/>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42FDD12C-7140-48B0-BF88-BF282559298D}"/>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How is it that China grows at such a stellar rate and at the same time increases its foreign surplus?</a:t>
            </a:r>
          </a:p>
          <a:p>
            <a:r>
              <a:rPr lang="en-US" sz="2000" dirty="0">
                <a:latin typeface="Times New Roman" panose="02020603050405020304" pitchFamily="18" charset="0"/>
                <a:cs typeface="Times New Roman" panose="02020603050405020304" pitchFamily="18" charset="0"/>
              </a:rPr>
              <a:t>Some commentators have tried to explain this puzzle by attributing it to government manipulation of the exchange rate that holds the value of the Chinese currency artificially low</a:t>
            </a:r>
          </a:p>
        </p:txBody>
      </p:sp>
    </p:spTree>
    <p:extLst>
      <p:ext uri="{BB962C8B-B14F-4D97-AF65-F5344CB8AC3E}">
        <p14:creationId xmlns:p14="http://schemas.microsoft.com/office/powerpoint/2010/main" val="4039823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751A4-1480-4251-89BB-3DFBD567B3FB}"/>
              </a:ext>
            </a:extLst>
          </p:cNvPr>
          <p:cNvSpPr>
            <a:spLocks noGrp="1"/>
          </p:cNvSpPr>
          <p:nvPr>
            <p:ph type="title"/>
          </p:nvPr>
        </p:nvSpPr>
        <p:spPr>
          <a:xfrm>
            <a:off x="677335" y="1793962"/>
            <a:ext cx="8596668" cy="1826581"/>
          </a:xfrm>
        </p:spPr>
        <p:txBody>
          <a:bodyPr>
            <a:normAutofit/>
          </a:bodyPr>
          <a:lstStyle/>
          <a:p>
            <a:pPr algn="ctr"/>
            <a:r>
              <a:rPr lang="en-US" sz="6600" b="1" i="1" dirty="0">
                <a:solidFill>
                  <a:schemeClr val="tx1"/>
                </a:solidFill>
                <a:latin typeface="Times New Roman" panose="02020603050405020304" pitchFamily="18" charset="0"/>
                <a:cs typeface="Times New Roman" panose="02020603050405020304" pitchFamily="18" charset="0"/>
              </a:rPr>
              <a:t>Thank you !</a:t>
            </a:r>
          </a:p>
        </p:txBody>
      </p:sp>
      <p:sp>
        <p:nvSpPr>
          <p:cNvPr id="3" name="Text Placeholder 2">
            <a:extLst>
              <a:ext uri="{FF2B5EF4-FFF2-40B4-BE49-F238E27FC236}">
                <a16:creationId xmlns:a16="http://schemas.microsoft.com/office/drawing/2014/main" id="{EF81196F-6F06-48F5-90D5-5BAD98495D20}"/>
              </a:ext>
            </a:extLst>
          </p:cNvPr>
          <p:cNvSpPr>
            <a:spLocks noGrp="1"/>
          </p:cNvSpPr>
          <p:nvPr>
            <p:ph type="body" idx="1"/>
          </p:nvPr>
        </p:nvSpPr>
        <p:spPr>
          <a:xfrm>
            <a:off x="677335" y="4527448"/>
            <a:ext cx="8596668" cy="860400"/>
          </a:xfrm>
        </p:spPr>
        <p:txBody>
          <a:bodyPr/>
          <a:lstStyle/>
          <a:p>
            <a:pPr algn="ctr"/>
            <a:r>
              <a:rPr lang="en-US" dirty="0">
                <a:latin typeface="Times New Roman" panose="02020603050405020304" pitchFamily="18" charset="0"/>
                <a:cs typeface="Times New Roman" panose="02020603050405020304" pitchFamily="18" charset="0"/>
              </a:rPr>
              <a:t>Presented by Shangli Chen</a:t>
            </a:r>
          </a:p>
          <a:p>
            <a:pPr algn="ctr"/>
            <a:r>
              <a:rPr lang="en-US" dirty="0">
                <a:latin typeface="Times New Roman" panose="02020603050405020304" pitchFamily="18" charset="0"/>
                <a:cs typeface="Times New Roman" panose="02020603050405020304" pitchFamily="18" charset="0"/>
              </a:rPr>
              <a:t>Instructed by Phil </a:t>
            </a:r>
            <a:r>
              <a:rPr lang="en-US" dirty="0" err="1">
                <a:latin typeface="Times New Roman" panose="02020603050405020304" pitchFamily="18" charset="0"/>
                <a:cs typeface="Times New Roman" panose="02020603050405020304" pitchFamily="18" charset="0"/>
              </a:rPr>
              <a:t>Dybvig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32171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35DA-5132-4398-84CE-0F00425F83BD}"/>
              </a:ext>
            </a:extLst>
          </p:cNvPr>
          <p:cNvSpPr>
            <a:spLocks noGrp="1"/>
          </p:cNvSpPr>
          <p:nvPr>
            <p:ph type="title"/>
          </p:nvPr>
        </p:nvSpPr>
        <p:spPr/>
        <p:txBody>
          <a:bodyPr>
            <a:normAutofit/>
          </a:bodyPr>
          <a:lstStyle/>
          <a:p>
            <a:r>
              <a:rPr lang="en-US" sz="6600" b="1" dirty="0">
                <a:solidFill>
                  <a:schemeClr val="tx1"/>
                </a:solidFill>
                <a:latin typeface="Times New Roman" panose="02020603050405020304" pitchFamily="18" charset="0"/>
                <a:cs typeface="Times New Roman" panose="02020603050405020304" pitchFamily="18" charset="0"/>
              </a:rPr>
              <a:t>Introduction</a:t>
            </a:r>
          </a:p>
        </p:txBody>
      </p:sp>
      <p:sp>
        <p:nvSpPr>
          <p:cNvPr id="3" name="Text Placeholder 2">
            <a:extLst>
              <a:ext uri="{FF2B5EF4-FFF2-40B4-BE49-F238E27FC236}">
                <a16:creationId xmlns:a16="http://schemas.microsoft.com/office/drawing/2014/main" id="{6F01BBCC-E313-4931-9601-B4CD84C659F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38312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871B9-2018-4C99-BC28-447B75A669B3}"/>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Background</a:t>
            </a:r>
          </a:p>
        </p:txBody>
      </p:sp>
      <p:sp>
        <p:nvSpPr>
          <p:cNvPr id="3" name="Content Placeholder 2">
            <a:extLst>
              <a:ext uri="{FF2B5EF4-FFF2-40B4-BE49-F238E27FC236}">
                <a16:creationId xmlns:a16="http://schemas.microsoft.com/office/drawing/2014/main" id="{857307A7-5994-4DC2-AEB9-E590C022F732}"/>
              </a:ext>
            </a:extLst>
          </p:cNvPr>
          <p:cNvSpPr>
            <a:spLocks noGrp="1"/>
          </p:cNvSpPr>
          <p:nvPr>
            <p:ph idx="1"/>
          </p:nvPr>
        </p:nvSpPr>
        <p:spPr>
          <a:xfrm>
            <a:off x="677334" y="2160589"/>
            <a:ext cx="9036292" cy="3880773"/>
          </a:xfrm>
        </p:spPr>
        <p:txBody>
          <a:bodyPr>
            <a:normAutofit/>
          </a:bodyPr>
          <a:lstStyle/>
          <a:p>
            <a:r>
              <a:rPr lang="en-US" sz="2000" b="1" dirty="0">
                <a:latin typeface="Times New Roman" panose="02020603050405020304" pitchFamily="18" charset="0"/>
                <a:cs typeface="Times New Roman" panose="02020603050405020304" pitchFamily="18" charset="0"/>
              </a:rPr>
              <a:t>Over the last 30 years, China has undergone a spectacular economic transformation: </a:t>
            </a:r>
          </a:p>
          <a:p>
            <a:pP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fast economic growth, sustained capital accumulation, major shifts in the sectoral composition of output, increased urbanization, a growing importance of markets and entrepreneurial skills. </a:t>
            </a:r>
          </a:p>
          <a:p>
            <a:pP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rate of return on investment has remained well above 20 percent</a:t>
            </a:r>
          </a:p>
          <a:p>
            <a:pP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foreign reserves swelled from 21 billion USD in 1992 (5% of GDP) to 2,130 billion USD in June 2009 (46% of GDP)</a:t>
            </a:r>
          </a:p>
        </p:txBody>
      </p:sp>
    </p:spTree>
    <p:extLst>
      <p:ext uri="{BB962C8B-B14F-4D97-AF65-F5344CB8AC3E}">
        <p14:creationId xmlns:p14="http://schemas.microsoft.com/office/powerpoint/2010/main" val="399676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E27B-6D23-4471-B4E6-25392083DBED}"/>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Background</a:t>
            </a:r>
            <a:endParaRPr lang="en-US" sz="4000" dirty="0"/>
          </a:p>
        </p:txBody>
      </p:sp>
      <p:pic>
        <p:nvPicPr>
          <p:cNvPr id="4" name="Content Placeholder 3">
            <a:extLst>
              <a:ext uri="{FF2B5EF4-FFF2-40B4-BE49-F238E27FC236}">
                <a16:creationId xmlns:a16="http://schemas.microsoft.com/office/drawing/2014/main" id="{69FC4C9C-3EDA-4E77-A443-C87E9A12D166}"/>
              </a:ext>
            </a:extLst>
          </p:cNvPr>
          <p:cNvPicPr>
            <a:picLocks noGrp="1" noChangeAspect="1"/>
          </p:cNvPicPr>
          <p:nvPr>
            <p:ph idx="1"/>
          </p:nvPr>
        </p:nvPicPr>
        <p:blipFill>
          <a:blip r:embed="rId2"/>
          <a:stretch>
            <a:fillRect/>
          </a:stretch>
        </p:blipFill>
        <p:spPr>
          <a:xfrm>
            <a:off x="2273453" y="2070066"/>
            <a:ext cx="5404430" cy="4787934"/>
          </a:xfrm>
          <a:prstGeom prst="rect">
            <a:avLst/>
          </a:prstGeom>
        </p:spPr>
      </p:pic>
    </p:spTree>
    <p:extLst>
      <p:ext uri="{BB962C8B-B14F-4D97-AF65-F5344CB8AC3E}">
        <p14:creationId xmlns:p14="http://schemas.microsoft.com/office/powerpoint/2010/main" val="24352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EA02-F7BF-4EA1-8F77-44E1535AC61E}"/>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Puzzle</a:t>
            </a:r>
          </a:p>
        </p:txBody>
      </p:sp>
      <p:sp>
        <p:nvSpPr>
          <p:cNvPr id="3" name="Content Placeholder 2">
            <a:extLst>
              <a:ext uri="{FF2B5EF4-FFF2-40B4-BE49-F238E27FC236}">
                <a16:creationId xmlns:a16="http://schemas.microsoft.com/office/drawing/2014/main" id="{2F16F634-3329-4E07-9F5F-BD8459F1B709}"/>
              </a:ext>
            </a:extLst>
          </p:cNvPr>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Puzzle: the consistence of high growth, high return to capital and foreign surplus</a:t>
            </a:r>
          </a:p>
          <a:p>
            <a:r>
              <a:rPr lang="en-US" sz="2000" dirty="0">
                <a:latin typeface="Times New Roman" panose="02020603050405020304" pitchFamily="18" charset="0"/>
                <a:cs typeface="Times New Roman" panose="02020603050405020304" pitchFamily="18" charset="0"/>
              </a:rPr>
              <a:t>A closed-economy neoclassical growth model predicts that the high investment rate would lead to a fall in the return to capital</a:t>
            </a:r>
          </a:p>
          <a:p>
            <a:r>
              <a:rPr lang="en-US" sz="2000" dirty="0">
                <a:latin typeface="Times New Roman" panose="02020603050405020304" pitchFamily="18" charset="0"/>
                <a:cs typeface="Times New Roman" panose="02020603050405020304" pitchFamily="18" charset="0"/>
              </a:rPr>
              <a:t>An open-economy model predicts a large net capital inflow rather than an outflow, due to the high domestic return to capital</a:t>
            </a:r>
          </a:p>
          <a:p>
            <a:pPr marL="0" indent="0">
              <a:buNone/>
            </a:pPr>
            <a:endParaRPr lang="en-US" dirty="0"/>
          </a:p>
        </p:txBody>
      </p:sp>
    </p:spTree>
    <p:extLst>
      <p:ext uri="{BB962C8B-B14F-4D97-AF65-F5344CB8AC3E}">
        <p14:creationId xmlns:p14="http://schemas.microsoft.com/office/powerpoint/2010/main" val="595777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F5DAE-9135-4463-8366-E2A0557D3965}"/>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Theory</a:t>
            </a:r>
          </a:p>
        </p:txBody>
      </p:sp>
      <p:sp>
        <p:nvSpPr>
          <p:cNvPr id="3" name="Content Placeholder 2">
            <a:extLst>
              <a:ext uri="{FF2B5EF4-FFF2-40B4-BE49-F238E27FC236}">
                <a16:creationId xmlns:a16="http://schemas.microsoft.com/office/drawing/2014/main" id="{0B0ECBD9-3F61-4A18-9EC3-878C1983601A}"/>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Focal points: Financial frictions &amp; reallocation of resources across firms</a:t>
            </a:r>
          </a:p>
          <a:p>
            <a:r>
              <a:rPr lang="en-US" sz="2000" dirty="0">
                <a:latin typeface="Times New Roman" panose="02020603050405020304" pitchFamily="18" charset="0"/>
                <a:cs typeface="Times New Roman" panose="02020603050405020304" pitchFamily="18" charset="0"/>
              </a:rPr>
              <a:t>Sustained return of capital and the foreign surplus arise from the reallocation of capital and labor from less productive externally financed firms to entrepreneurial firms that are more productive but have less access to external financing</a:t>
            </a:r>
          </a:p>
          <a:p>
            <a:r>
              <a:rPr lang="en-US" sz="2000" dirty="0">
                <a:latin typeface="Times New Roman" panose="02020603050405020304" pitchFamily="18" charset="0"/>
                <a:cs typeface="Times New Roman" panose="02020603050405020304" pitchFamily="18" charset="0"/>
              </a:rPr>
              <a:t>Since the shrink of financially integrated firm, the increase in the investment of foreign assets lead to the foreign surplus</a:t>
            </a:r>
          </a:p>
        </p:txBody>
      </p:sp>
    </p:spTree>
    <p:extLst>
      <p:ext uri="{BB962C8B-B14F-4D97-AF65-F5344CB8AC3E}">
        <p14:creationId xmlns:p14="http://schemas.microsoft.com/office/powerpoint/2010/main" val="1937908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3E70-544E-48D9-B0A0-F86A148BCFF1}"/>
              </a:ext>
            </a:extLst>
          </p:cNvPr>
          <p:cNvSpPr>
            <a:spLocks noGrp="1"/>
          </p:cNvSpPr>
          <p:nvPr>
            <p:ph type="title"/>
          </p:nvPr>
        </p:nvSpPr>
        <p:spPr/>
        <p:txBody>
          <a:bodyPr>
            <a:normAutofit/>
          </a:bodyPr>
          <a:lstStyle/>
          <a:p>
            <a:r>
              <a:rPr lang="en-US" sz="4000" b="1" dirty="0">
                <a:solidFill>
                  <a:schemeClr val="tx1"/>
                </a:solidFill>
                <a:latin typeface="Times New Roman" panose="02020603050405020304" pitchFamily="18" charset="0"/>
                <a:cs typeface="Times New Roman" panose="02020603050405020304" pitchFamily="18" charset="0"/>
              </a:rPr>
              <a:t>Theory</a:t>
            </a:r>
          </a:p>
        </p:txBody>
      </p:sp>
      <p:sp>
        <p:nvSpPr>
          <p:cNvPr id="3" name="Content Placeholder 2">
            <a:extLst>
              <a:ext uri="{FF2B5EF4-FFF2-40B4-BE49-F238E27FC236}">
                <a16:creationId xmlns:a16="http://schemas.microsoft.com/office/drawing/2014/main" id="{483B0DCA-92DA-4715-9B6D-55D79BB5796E}"/>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The theory yields several predictions consistent with the evidence of China’s transition:</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The theory predicts that the surplus—savings minus investment—should increase with the share of entrepreneurial firms</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In the benchmark model, all firms produce the same good and differ only in TFP. We extend the theory to a two-sector model in which firms can specialize in the production of more or less capital-intensive goods</a:t>
            </a:r>
          </a:p>
        </p:txBody>
      </p:sp>
    </p:spTree>
    <p:extLst>
      <p:ext uri="{BB962C8B-B14F-4D97-AF65-F5344CB8AC3E}">
        <p14:creationId xmlns:p14="http://schemas.microsoft.com/office/powerpoint/2010/main" val="113208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2C338-76D4-4C38-BDD2-1CE7A072F624}"/>
              </a:ext>
            </a:extLst>
          </p:cNvPr>
          <p:cNvSpPr>
            <a:spLocks noGrp="1"/>
          </p:cNvSpPr>
          <p:nvPr>
            <p:ph type="title"/>
          </p:nvPr>
        </p:nvSpPr>
        <p:spPr/>
        <p:txBody>
          <a:bodyPr>
            <a:normAutofit/>
          </a:bodyPr>
          <a:lstStyle/>
          <a:p>
            <a:r>
              <a:rPr lang="en-US" sz="6600" b="1" dirty="0">
                <a:solidFill>
                  <a:schemeClr val="tx1"/>
                </a:solidFill>
                <a:latin typeface="Times New Roman" panose="02020603050405020304" pitchFamily="18" charset="0"/>
                <a:cs typeface="Times New Roman" panose="02020603050405020304" pitchFamily="18" charset="0"/>
              </a:rPr>
              <a:t>Empirical Evidence</a:t>
            </a:r>
          </a:p>
        </p:txBody>
      </p:sp>
      <p:sp>
        <p:nvSpPr>
          <p:cNvPr id="3" name="Text Placeholder 2">
            <a:extLst>
              <a:ext uri="{FF2B5EF4-FFF2-40B4-BE49-F238E27FC236}">
                <a16:creationId xmlns:a16="http://schemas.microsoft.com/office/drawing/2014/main" id="{5D3E061C-84D0-4F72-9578-E09178DA9A0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727296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530</TotalTime>
  <Words>3190</Words>
  <Application>Microsoft Office PowerPoint</Application>
  <PresentationFormat>Widescreen</PresentationFormat>
  <Paragraphs>163</Paragraphs>
  <Slides>29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Times New Roman</vt:lpstr>
      <vt:lpstr>Trebuchet MS</vt:lpstr>
      <vt:lpstr>Wingdings</vt:lpstr>
      <vt:lpstr>Wingdings 3</vt:lpstr>
      <vt:lpstr>Facet</vt:lpstr>
      <vt:lpstr>Growing Like China</vt:lpstr>
      <vt:lpstr>Overview</vt:lpstr>
      <vt:lpstr>Introduction</vt:lpstr>
      <vt:lpstr>Background</vt:lpstr>
      <vt:lpstr>Background</vt:lpstr>
      <vt:lpstr>Puzzle</vt:lpstr>
      <vt:lpstr>Theory</vt:lpstr>
      <vt:lpstr>Theory</vt:lpstr>
      <vt:lpstr>Empirical Evidence</vt:lpstr>
      <vt:lpstr>Political Events and Macroeconomic Trends </vt:lpstr>
      <vt:lpstr>Reallocation in Manufacturing</vt:lpstr>
      <vt:lpstr>Reallocation in Manufacturing</vt:lpstr>
      <vt:lpstr>Productivity and Credit Frictions</vt:lpstr>
      <vt:lpstr>Productivity and Credit Frictions</vt:lpstr>
      <vt:lpstr>Productivity and Credit Frictions</vt:lpstr>
      <vt:lpstr>Income Inequality</vt:lpstr>
      <vt:lpstr>Income Inequality</vt:lpstr>
      <vt:lpstr>Foreign Surplus and Productivity Growth</vt:lpstr>
      <vt:lpstr>Theory &amp; Modeling</vt:lpstr>
      <vt:lpstr>Model &amp; Key Assumption </vt:lpstr>
      <vt:lpstr>Preference</vt:lpstr>
      <vt:lpstr>Technology</vt:lpstr>
      <vt:lpstr>Foreign Surplus, Savings, and Investments</vt:lpstr>
      <vt:lpstr>Financial Development</vt:lpstr>
      <vt:lpstr>Conclusion &amp; Discussion</vt:lpstr>
      <vt:lpstr>Discussion of Results</vt:lpstr>
      <vt:lpstr>Conclusion</vt:lpstr>
      <vt:lpstr>Discussion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Like China</dc:title>
  <dc:creator>Shangli Chen</dc:creator>
  <cp:lastModifiedBy>Shangli Chen</cp:lastModifiedBy>
  <cp:revision>29</cp:revision>
  <dcterms:created xsi:type="dcterms:W3CDTF">2019-09-25T23:40:54Z</dcterms:created>
  <dcterms:modified xsi:type="dcterms:W3CDTF">2019-09-26T17:05:39Z</dcterms:modified>
</cp:coreProperties>
</file>